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28"/>
  </p:notesMasterIdLst>
  <p:sldIdLst>
    <p:sldId id="259" r:id="rId2"/>
    <p:sldId id="263" r:id="rId3"/>
    <p:sldId id="260" r:id="rId4"/>
    <p:sldId id="262" r:id="rId5"/>
    <p:sldId id="266" r:id="rId6"/>
    <p:sldId id="267" r:id="rId7"/>
    <p:sldId id="270" r:id="rId8"/>
    <p:sldId id="271" r:id="rId9"/>
    <p:sldId id="272" r:id="rId10"/>
    <p:sldId id="283" r:id="rId11"/>
    <p:sldId id="273" r:id="rId12"/>
    <p:sldId id="284" r:id="rId13"/>
    <p:sldId id="274" r:id="rId14"/>
    <p:sldId id="275" r:id="rId15"/>
    <p:sldId id="276" r:id="rId16"/>
    <p:sldId id="277" r:id="rId17"/>
    <p:sldId id="287" r:id="rId18"/>
    <p:sldId id="278" r:id="rId19"/>
    <p:sldId id="279" r:id="rId20"/>
    <p:sldId id="280" r:id="rId21"/>
    <p:sldId id="281" r:id="rId22"/>
    <p:sldId id="282" r:id="rId23"/>
    <p:sldId id="265" r:id="rId24"/>
    <p:sldId id="264" r:id="rId25"/>
    <p:sldId id="288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E601E-8DE5-2347-B64C-126771CE86C0}" type="doc">
      <dgm:prSet loTypeId="urn:microsoft.com/office/officeart/2005/8/layout/hProcess1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9B065D6-D174-D64A-B65F-F14A222ABC80}">
      <dgm:prSet phldrT="[Text]"/>
      <dgm:spPr/>
      <dgm:t>
        <a:bodyPr/>
        <a:lstStyle/>
        <a:p>
          <a:r>
            <a:rPr lang="en-US" dirty="0" smtClean="0"/>
            <a:t>Task Force Formed</a:t>
          </a:r>
        </a:p>
        <a:p>
          <a:r>
            <a:rPr lang="en-US" dirty="0" smtClean="0">
              <a:solidFill>
                <a:schemeClr val="accent6"/>
              </a:solidFill>
            </a:rPr>
            <a:t>October 2017</a:t>
          </a:r>
          <a:endParaRPr lang="en-US" dirty="0">
            <a:solidFill>
              <a:schemeClr val="accent6"/>
            </a:solidFill>
          </a:endParaRPr>
        </a:p>
      </dgm:t>
    </dgm:pt>
    <dgm:pt modelId="{E42583AC-5C55-DF42-B931-79C5DCB68C25}" type="parTrans" cxnId="{DA7C17FD-C793-044B-8535-112514D77ED3}">
      <dgm:prSet/>
      <dgm:spPr/>
      <dgm:t>
        <a:bodyPr/>
        <a:lstStyle/>
        <a:p>
          <a:endParaRPr lang="en-US"/>
        </a:p>
      </dgm:t>
    </dgm:pt>
    <dgm:pt modelId="{A5DDC5AD-FA95-E84B-A1E4-FE9CB132EE0D}" type="sibTrans" cxnId="{DA7C17FD-C793-044B-8535-112514D77ED3}">
      <dgm:prSet/>
      <dgm:spPr/>
      <dgm:t>
        <a:bodyPr/>
        <a:lstStyle/>
        <a:p>
          <a:endParaRPr lang="en-US"/>
        </a:p>
      </dgm:t>
    </dgm:pt>
    <dgm:pt modelId="{3DEFB1A6-E69C-DB46-B1A0-463F7FFEFC31}">
      <dgm:prSet phldrT="[Text]"/>
      <dgm:spPr/>
      <dgm:t>
        <a:bodyPr/>
        <a:lstStyle/>
        <a:p>
          <a:r>
            <a:rPr lang="en-US" dirty="0" smtClean="0">
              <a:solidFill>
                <a:srgbClr val="79463D"/>
              </a:solidFill>
            </a:rPr>
            <a:t>March 2019</a:t>
          </a:r>
        </a:p>
        <a:p>
          <a:r>
            <a:rPr lang="en-US" dirty="0" smtClean="0"/>
            <a:t>Merger of Practice </a:t>
          </a:r>
          <a:r>
            <a:rPr lang="en-US" dirty="0" err="1" smtClean="0"/>
            <a:t>Stds</a:t>
          </a:r>
          <a:r>
            <a:rPr lang="en-US" dirty="0" smtClean="0"/>
            <a:t> and 10 Year Review projects</a:t>
          </a:r>
          <a:endParaRPr lang="en-US" dirty="0"/>
        </a:p>
      </dgm:t>
    </dgm:pt>
    <dgm:pt modelId="{91B6C6DE-B1D4-8543-A283-7A25771CC739}" type="parTrans" cxnId="{606AE6E4-C59E-4546-8815-E035CA7B5352}">
      <dgm:prSet/>
      <dgm:spPr/>
      <dgm:t>
        <a:bodyPr/>
        <a:lstStyle/>
        <a:p>
          <a:endParaRPr lang="en-US"/>
        </a:p>
      </dgm:t>
    </dgm:pt>
    <dgm:pt modelId="{DAA0A4BC-6169-9D41-A7A8-003B0B4C1B45}" type="sibTrans" cxnId="{606AE6E4-C59E-4546-8815-E035CA7B5352}">
      <dgm:prSet/>
      <dgm:spPr/>
      <dgm:t>
        <a:bodyPr/>
        <a:lstStyle/>
        <a:p>
          <a:endParaRPr lang="en-US"/>
        </a:p>
      </dgm:t>
    </dgm:pt>
    <dgm:pt modelId="{131B58D3-B631-A743-8FBC-2644D7444341}">
      <dgm:prSet phldrT="[Text]"/>
      <dgm:spPr/>
      <dgm:t>
        <a:bodyPr/>
        <a:lstStyle/>
        <a:p>
          <a:r>
            <a:rPr lang="en-US" dirty="0" smtClean="0"/>
            <a:t>Launch of Consultant TOR</a:t>
          </a:r>
        </a:p>
        <a:p>
          <a:r>
            <a:rPr lang="en-US" dirty="0" smtClean="0">
              <a:solidFill>
                <a:srgbClr val="79463D"/>
              </a:solidFill>
            </a:rPr>
            <a:t>June 2019</a:t>
          </a:r>
          <a:endParaRPr lang="en-US" dirty="0">
            <a:solidFill>
              <a:srgbClr val="79463D"/>
            </a:solidFill>
          </a:endParaRPr>
        </a:p>
      </dgm:t>
    </dgm:pt>
    <dgm:pt modelId="{2DE65D1D-00EE-5743-AF35-E3EC26FB30C2}" type="parTrans" cxnId="{CBBFD924-4595-B949-9795-DC2F0E0D4DCC}">
      <dgm:prSet/>
      <dgm:spPr/>
      <dgm:t>
        <a:bodyPr/>
        <a:lstStyle/>
        <a:p>
          <a:endParaRPr lang="en-US"/>
        </a:p>
      </dgm:t>
    </dgm:pt>
    <dgm:pt modelId="{31C446FB-897F-A74A-9965-938927A707B5}" type="sibTrans" cxnId="{CBBFD924-4595-B949-9795-DC2F0E0D4DCC}">
      <dgm:prSet/>
      <dgm:spPr/>
      <dgm:t>
        <a:bodyPr/>
        <a:lstStyle/>
        <a:p>
          <a:endParaRPr lang="en-US"/>
        </a:p>
      </dgm:t>
    </dgm:pt>
    <dgm:pt modelId="{016D5CF5-31CD-AF4A-BF08-970CA038977C}">
      <dgm:prSet phldrT="[Text]"/>
      <dgm:spPr/>
      <dgm:t>
        <a:bodyPr/>
        <a:lstStyle/>
        <a:p>
          <a:r>
            <a:rPr lang="en-US" dirty="0" smtClean="0">
              <a:solidFill>
                <a:srgbClr val="79463D"/>
              </a:solidFill>
            </a:rPr>
            <a:t>August 2019</a:t>
          </a:r>
        </a:p>
        <a:p>
          <a:r>
            <a:rPr lang="en-US" dirty="0" smtClean="0"/>
            <a:t>Wolfs Co/Aligning Visions Hired</a:t>
          </a:r>
          <a:endParaRPr lang="en-US" dirty="0"/>
        </a:p>
      </dgm:t>
    </dgm:pt>
    <dgm:pt modelId="{8CA1607B-77D0-8242-AC6E-EB121F14286E}" type="parTrans" cxnId="{7CF966D9-10E9-E148-A05A-A97AEF98A2AC}">
      <dgm:prSet/>
      <dgm:spPr/>
      <dgm:t>
        <a:bodyPr/>
        <a:lstStyle/>
        <a:p>
          <a:endParaRPr lang="en-US"/>
        </a:p>
      </dgm:t>
    </dgm:pt>
    <dgm:pt modelId="{A5BB3F69-BAE3-D741-8026-78C6A06ED1A9}" type="sibTrans" cxnId="{7CF966D9-10E9-E148-A05A-A97AEF98A2AC}">
      <dgm:prSet/>
      <dgm:spPr/>
      <dgm:t>
        <a:bodyPr/>
        <a:lstStyle/>
        <a:p>
          <a:endParaRPr lang="en-US"/>
        </a:p>
      </dgm:t>
    </dgm:pt>
    <dgm:pt modelId="{656E7E6C-BE29-4F4D-AE44-FD824ED76323}">
      <dgm:prSet phldrT="[Text]"/>
      <dgm:spPr/>
      <dgm:t>
        <a:bodyPr/>
        <a:lstStyle/>
        <a:p>
          <a:r>
            <a:rPr lang="en-US" dirty="0" smtClean="0"/>
            <a:t>Launch of Practice Standards</a:t>
          </a:r>
        </a:p>
        <a:p>
          <a:r>
            <a:rPr lang="en-US" dirty="0" smtClean="0">
              <a:solidFill>
                <a:srgbClr val="79463D"/>
              </a:solidFill>
            </a:rPr>
            <a:t>October 2020</a:t>
          </a:r>
          <a:endParaRPr lang="en-US" dirty="0">
            <a:solidFill>
              <a:srgbClr val="79463D"/>
            </a:solidFill>
          </a:endParaRPr>
        </a:p>
      </dgm:t>
    </dgm:pt>
    <dgm:pt modelId="{609E0062-E60D-6846-8A41-8DB1643615C0}" type="parTrans" cxnId="{8DF6509C-46C6-884C-BD06-DA4D7A8EF02E}">
      <dgm:prSet/>
      <dgm:spPr/>
      <dgm:t>
        <a:bodyPr/>
        <a:lstStyle/>
        <a:p>
          <a:endParaRPr lang="en-US"/>
        </a:p>
      </dgm:t>
    </dgm:pt>
    <dgm:pt modelId="{E390C22D-ED80-DA49-B435-52FF04097D84}" type="sibTrans" cxnId="{8DF6509C-46C6-884C-BD06-DA4D7A8EF02E}">
      <dgm:prSet/>
      <dgm:spPr/>
      <dgm:t>
        <a:bodyPr/>
        <a:lstStyle/>
        <a:p>
          <a:endParaRPr lang="en-US"/>
        </a:p>
      </dgm:t>
    </dgm:pt>
    <dgm:pt modelId="{523DB0BD-1030-B646-88A5-11D138ECE1E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PS Webinar Series Begins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rgbClr val="79463D"/>
              </a:solidFill>
            </a:rPr>
            <a:t>January 2021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13A6F9B5-9C28-2246-A7F2-4712B57B4243}" type="parTrans" cxnId="{3575729C-110D-434B-8892-777A11E55969}">
      <dgm:prSet/>
      <dgm:spPr/>
      <dgm:t>
        <a:bodyPr/>
        <a:lstStyle/>
        <a:p>
          <a:endParaRPr lang="en-US"/>
        </a:p>
      </dgm:t>
    </dgm:pt>
    <dgm:pt modelId="{D72B9F4B-114D-944B-9E49-A9D1D702205B}" type="sibTrans" cxnId="{3575729C-110D-434B-8892-777A11E55969}">
      <dgm:prSet/>
      <dgm:spPr/>
      <dgm:t>
        <a:bodyPr/>
        <a:lstStyle/>
        <a:p>
          <a:endParaRPr lang="en-US"/>
        </a:p>
      </dgm:t>
    </dgm:pt>
    <dgm:pt modelId="{0EB4EAC9-9B68-B843-8D3A-03EF745E66B1}">
      <dgm:prSet phldrT="[Text]"/>
      <dgm:spPr/>
      <dgm:t>
        <a:bodyPr/>
        <a:lstStyle/>
        <a:p>
          <a:r>
            <a:rPr lang="en-US" dirty="0" smtClean="0">
              <a:solidFill>
                <a:srgbClr val="79463D"/>
              </a:solidFill>
            </a:rPr>
            <a:t>November 2020 </a:t>
          </a:r>
          <a:r>
            <a:rPr lang="en-US" dirty="0" smtClean="0"/>
            <a:t>Launch of 10-Year Review</a:t>
          </a:r>
          <a:endParaRPr lang="en-US" dirty="0"/>
        </a:p>
      </dgm:t>
    </dgm:pt>
    <dgm:pt modelId="{8F4C7798-45AA-1344-8740-61F9B4A96169}" type="parTrans" cxnId="{91C2ADFB-6A9F-0D4D-B646-AA388569E740}">
      <dgm:prSet/>
      <dgm:spPr/>
      <dgm:t>
        <a:bodyPr/>
        <a:lstStyle/>
        <a:p>
          <a:endParaRPr lang="en-US"/>
        </a:p>
      </dgm:t>
    </dgm:pt>
    <dgm:pt modelId="{46941A68-F533-DC4D-95E3-0DB42D760516}" type="sibTrans" cxnId="{91C2ADFB-6A9F-0D4D-B646-AA388569E740}">
      <dgm:prSet/>
      <dgm:spPr/>
      <dgm:t>
        <a:bodyPr/>
        <a:lstStyle/>
        <a:p>
          <a:endParaRPr lang="en-US"/>
        </a:p>
      </dgm:t>
    </dgm:pt>
    <dgm:pt modelId="{ACAD9093-24D0-F44D-B3C1-AB5F098B50EE}" type="pres">
      <dgm:prSet presAssocID="{8F5E601E-8DE5-2347-B64C-126771CE86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EB1D-F8D6-EE4E-A866-92D415C45E7E}" type="pres">
      <dgm:prSet presAssocID="{8F5E601E-8DE5-2347-B64C-126771CE86C0}" presName="arrow" presStyleLbl="bgShp" presStyleIdx="0" presStyleCnt="1"/>
      <dgm:spPr/>
      <dgm:t>
        <a:bodyPr/>
        <a:lstStyle/>
        <a:p>
          <a:endParaRPr lang="en-US"/>
        </a:p>
      </dgm:t>
    </dgm:pt>
    <dgm:pt modelId="{B14F0BF6-C7F1-B447-AAD3-28C35413E969}" type="pres">
      <dgm:prSet presAssocID="{8F5E601E-8DE5-2347-B64C-126771CE86C0}" presName="points" presStyleCnt="0"/>
      <dgm:spPr/>
      <dgm:t>
        <a:bodyPr/>
        <a:lstStyle/>
        <a:p>
          <a:endParaRPr lang="en-US"/>
        </a:p>
      </dgm:t>
    </dgm:pt>
    <dgm:pt modelId="{35B7AAE4-37F7-614F-B0F1-F10D155AA584}" type="pres">
      <dgm:prSet presAssocID="{19B065D6-D174-D64A-B65F-F14A222ABC80}" presName="compositeA" presStyleCnt="0"/>
      <dgm:spPr/>
      <dgm:t>
        <a:bodyPr/>
        <a:lstStyle/>
        <a:p>
          <a:endParaRPr lang="en-US"/>
        </a:p>
      </dgm:t>
    </dgm:pt>
    <dgm:pt modelId="{1DCA8FFC-0B94-9F41-B32A-266648F5E95D}" type="pres">
      <dgm:prSet presAssocID="{19B065D6-D174-D64A-B65F-F14A222ABC80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9CA4-E2EE-C94B-9BDC-6BAFFC389954}" type="pres">
      <dgm:prSet presAssocID="{19B065D6-D174-D64A-B65F-F14A222ABC80}" presName="circleA" presStyleLbl="node1" presStyleIdx="0" presStyleCnt="7"/>
      <dgm:spPr/>
      <dgm:t>
        <a:bodyPr/>
        <a:lstStyle/>
        <a:p>
          <a:endParaRPr lang="en-US"/>
        </a:p>
      </dgm:t>
    </dgm:pt>
    <dgm:pt modelId="{2FF16885-1AC4-514F-8A1D-EAFF3813741A}" type="pres">
      <dgm:prSet presAssocID="{19B065D6-D174-D64A-B65F-F14A222ABC80}" presName="spaceA" presStyleCnt="0"/>
      <dgm:spPr/>
      <dgm:t>
        <a:bodyPr/>
        <a:lstStyle/>
        <a:p>
          <a:endParaRPr lang="en-US"/>
        </a:p>
      </dgm:t>
    </dgm:pt>
    <dgm:pt modelId="{8F234090-9B83-8F44-BF5E-1EC54388DAB4}" type="pres">
      <dgm:prSet presAssocID="{A5DDC5AD-FA95-E84B-A1E4-FE9CB132EE0D}" presName="space" presStyleCnt="0"/>
      <dgm:spPr/>
      <dgm:t>
        <a:bodyPr/>
        <a:lstStyle/>
        <a:p>
          <a:endParaRPr lang="en-US"/>
        </a:p>
      </dgm:t>
    </dgm:pt>
    <dgm:pt modelId="{0AAF1398-F66D-E84E-91BE-7F13C313601B}" type="pres">
      <dgm:prSet presAssocID="{3DEFB1A6-E69C-DB46-B1A0-463F7FFEFC31}" presName="compositeB" presStyleCnt="0"/>
      <dgm:spPr/>
      <dgm:t>
        <a:bodyPr/>
        <a:lstStyle/>
        <a:p>
          <a:endParaRPr lang="en-US"/>
        </a:p>
      </dgm:t>
    </dgm:pt>
    <dgm:pt modelId="{5A350CE0-4856-6044-AD3B-630D26FD0313}" type="pres">
      <dgm:prSet presAssocID="{3DEFB1A6-E69C-DB46-B1A0-463F7FFEFC31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D2AB-8D12-1040-9610-D50686ED82D2}" type="pres">
      <dgm:prSet presAssocID="{3DEFB1A6-E69C-DB46-B1A0-463F7FFEFC31}" presName="circleB" presStyleLbl="node1" presStyleIdx="1" presStyleCnt="7"/>
      <dgm:spPr/>
      <dgm:t>
        <a:bodyPr/>
        <a:lstStyle/>
        <a:p>
          <a:endParaRPr lang="en-US"/>
        </a:p>
      </dgm:t>
    </dgm:pt>
    <dgm:pt modelId="{F65275BE-FBE6-884C-A134-0DC1C7B6AC51}" type="pres">
      <dgm:prSet presAssocID="{3DEFB1A6-E69C-DB46-B1A0-463F7FFEFC31}" presName="spaceB" presStyleCnt="0"/>
      <dgm:spPr/>
      <dgm:t>
        <a:bodyPr/>
        <a:lstStyle/>
        <a:p>
          <a:endParaRPr lang="en-US"/>
        </a:p>
      </dgm:t>
    </dgm:pt>
    <dgm:pt modelId="{9897B072-A6C3-084B-9E32-4677CFA4248B}" type="pres">
      <dgm:prSet presAssocID="{DAA0A4BC-6169-9D41-A7A8-003B0B4C1B45}" presName="space" presStyleCnt="0"/>
      <dgm:spPr/>
      <dgm:t>
        <a:bodyPr/>
        <a:lstStyle/>
        <a:p>
          <a:endParaRPr lang="en-US"/>
        </a:p>
      </dgm:t>
    </dgm:pt>
    <dgm:pt modelId="{B911B328-9CA4-7D42-9148-3706D119858B}" type="pres">
      <dgm:prSet presAssocID="{131B58D3-B631-A743-8FBC-2644D7444341}" presName="compositeA" presStyleCnt="0"/>
      <dgm:spPr/>
      <dgm:t>
        <a:bodyPr/>
        <a:lstStyle/>
        <a:p>
          <a:endParaRPr lang="en-US"/>
        </a:p>
      </dgm:t>
    </dgm:pt>
    <dgm:pt modelId="{31CE934A-1E62-8449-A010-3DFD1B6D8D77}" type="pres">
      <dgm:prSet presAssocID="{131B58D3-B631-A743-8FBC-2644D7444341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2C54B-E4BF-2C43-8E42-6F2B819FDA2E}" type="pres">
      <dgm:prSet presAssocID="{131B58D3-B631-A743-8FBC-2644D7444341}" presName="circleA" presStyleLbl="node1" presStyleIdx="2" presStyleCnt="7"/>
      <dgm:spPr/>
      <dgm:t>
        <a:bodyPr/>
        <a:lstStyle/>
        <a:p>
          <a:endParaRPr lang="en-US"/>
        </a:p>
      </dgm:t>
    </dgm:pt>
    <dgm:pt modelId="{4E72A2E1-7F3E-CF40-A1C4-41C8BAC51D63}" type="pres">
      <dgm:prSet presAssocID="{131B58D3-B631-A743-8FBC-2644D7444341}" presName="spaceA" presStyleCnt="0"/>
      <dgm:spPr/>
      <dgm:t>
        <a:bodyPr/>
        <a:lstStyle/>
        <a:p>
          <a:endParaRPr lang="en-US"/>
        </a:p>
      </dgm:t>
    </dgm:pt>
    <dgm:pt modelId="{C395D565-BD19-B342-8405-15BAB9C4485D}" type="pres">
      <dgm:prSet presAssocID="{31C446FB-897F-A74A-9965-938927A707B5}" presName="space" presStyleCnt="0"/>
      <dgm:spPr/>
      <dgm:t>
        <a:bodyPr/>
        <a:lstStyle/>
        <a:p>
          <a:endParaRPr lang="en-US"/>
        </a:p>
      </dgm:t>
    </dgm:pt>
    <dgm:pt modelId="{79ACBCB1-95A1-6D4A-8C69-1CA4AE837EE4}" type="pres">
      <dgm:prSet presAssocID="{016D5CF5-31CD-AF4A-BF08-970CA038977C}" presName="compositeB" presStyleCnt="0"/>
      <dgm:spPr/>
      <dgm:t>
        <a:bodyPr/>
        <a:lstStyle/>
        <a:p>
          <a:endParaRPr lang="en-US"/>
        </a:p>
      </dgm:t>
    </dgm:pt>
    <dgm:pt modelId="{D9A23376-5700-7144-90EF-D3C15C7AE4BE}" type="pres">
      <dgm:prSet presAssocID="{016D5CF5-31CD-AF4A-BF08-970CA038977C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F5ECD-43F2-4848-B8BD-78FD5BC39AA2}" type="pres">
      <dgm:prSet presAssocID="{016D5CF5-31CD-AF4A-BF08-970CA038977C}" presName="circleB" presStyleLbl="node1" presStyleIdx="3" presStyleCnt="7"/>
      <dgm:spPr/>
      <dgm:t>
        <a:bodyPr/>
        <a:lstStyle/>
        <a:p>
          <a:endParaRPr lang="en-US"/>
        </a:p>
      </dgm:t>
    </dgm:pt>
    <dgm:pt modelId="{8A1AF679-3CAE-CE46-9B7C-51FFC73D827E}" type="pres">
      <dgm:prSet presAssocID="{016D5CF5-31CD-AF4A-BF08-970CA038977C}" presName="spaceB" presStyleCnt="0"/>
      <dgm:spPr/>
      <dgm:t>
        <a:bodyPr/>
        <a:lstStyle/>
        <a:p>
          <a:endParaRPr lang="en-US"/>
        </a:p>
      </dgm:t>
    </dgm:pt>
    <dgm:pt modelId="{4B74E043-57EA-484A-83CC-95E4C5E17E92}" type="pres">
      <dgm:prSet presAssocID="{A5BB3F69-BAE3-D741-8026-78C6A06ED1A9}" presName="space" presStyleCnt="0"/>
      <dgm:spPr/>
      <dgm:t>
        <a:bodyPr/>
        <a:lstStyle/>
        <a:p>
          <a:endParaRPr lang="en-US"/>
        </a:p>
      </dgm:t>
    </dgm:pt>
    <dgm:pt modelId="{000582C1-10EE-664F-B2A1-6468E3E5AC78}" type="pres">
      <dgm:prSet presAssocID="{656E7E6C-BE29-4F4D-AE44-FD824ED76323}" presName="compositeA" presStyleCnt="0"/>
      <dgm:spPr/>
      <dgm:t>
        <a:bodyPr/>
        <a:lstStyle/>
        <a:p>
          <a:endParaRPr lang="en-US"/>
        </a:p>
      </dgm:t>
    </dgm:pt>
    <dgm:pt modelId="{8B5268F9-E830-B543-B774-7080B6562882}" type="pres">
      <dgm:prSet presAssocID="{656E7E6C-BE29-4F4D-AE44-FD824ED76323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696A3-673A-BF40-9EEA-CCB91EA4A041}" type="pres">
      <dgm:prSet presAssocID="{656E7E6C-BE29-4F4D-AE44-FD824ED76323}" presName="circleA" presStyleLbl="node1" presStyleIdx="4" presStyleCnt="7"/>
      <dgm:spPr/>
      <dgm:t>
        <a:bodyPr/>
        <a:lstStyle/>
        <a:p>
          <a:endParaRPr lang="en-US"/>
        </a:p>
      </dgm:t>
    </dgm:pt>
    <dgm:pt modelId="{BF334351-F194-884D-9EA2-BE676562050B}" type="pres">
      <dgm:prSet presAssocID="{656E7E6C-BE29-4F4D-AE44-FD824ED76323}" presName="spaceA" presStyleCnt="0"/>
      <dgm:spPr/>
      <dgm:t>
        <a:bodyPr/>
        <a:lstStyle/>
        <a:p>
          <a:endParaRPr lang="en-US"/>
        </a:p>
      </dgm:t>
    </dgm:pt>
    <dgm:pt modelId="{003422A3-EF25-C94B-9FCC-6BFD0D374A9E}" type="pres">
      <dgm:prSet presAssocID="{E390C22D-ED80-DA49-B435-52FF04097D84}" presName="space" presStyleCnt="0"/>
      <dgm:spPr/>
      <dgm:t>
        <a:bodyPr/>
        <a:lstStyle/>
        <a:p>
          <a:endParaRPr lang="en-US"/>
        </a:p>
      </dgm:t>
    </dgm:pt>
    <dgm:pt modelId="{F718ACAE-6B38-BD46-87BF-22A04583F2F1}" type="pres">
      <dgm:prSet presAssocID="{0EB4EAC9-9B68-B843-8D3A-03EF745E66B1}" presName="compositeB" presStyleCnt="0"/>
      <dgm:spPr/>
      <dgm:t>
        <a:bodyPr/>
        <a:lstStyle/>
        <a:p>
          <a:endParaRPr lang="en-US"/>
        </a:p>
      </dgm:t>
    </dgm:pt>
    <dgm:pt modelId="{E443ECD7-2C4D-A14C-9C95-AAAA0639FB6E}" type="pres">
      <dgm:prSet presAssocID="{0EB4EAC9-9B68-B843-8D3A-03EF745E66B1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5B194-18F2-524B-B119-436522C3A6D6}" type="pres">
      <dgm:prSet presAssocID="{0EB4EAC9-9B68-B843-8D3A-03EF745E66B1}" presName="circleB" presStyleLbl="node1" presStyleIdx="5" presStyleCnt="7"/>
      <dgm:spPr/>
      <dgm:t>
        <a:bodyPr/>
        <a:lstStyle/>
        <a:p>
          <a:endParaRPr lang="en-US"/>
        </a:p>
      </dgm:t>
    </dgm:pt>
    <dgm:pt modelId="{ADCCE6B1-93E6-1043-A4D2-D6DDDE163984}" type="pres">
      <dgm:prSet presAssocID="{0EB4EAC9-9B68-B843-8D3A-03EF745E66B1}" presName="spaceB" presStyleCnt="0"/>
      <dgm:spPr/>
      <dgm:t>
        <a:bodyPr/>
        <a:lstStyle/>
        <a:p>
          <a:endParaRPr lang="en-US"/>
        </a:p>
      </dgm:t>
    </dgm:pt>
    <dgm:pt modelId="{3ACA8E1C-968D-394B-BC5B-05ED4A000319}" type="pres">
      <dgm:prSet presAssocID="{46941A68-F533-DC4D-95E3-0DB42D760516}" presName="space" presStyleCnt="0"/>
      <dgm:spPr/>
      <dgm:t>
        <a:bodyPr/>
        <a:lstStyle/>
        <a:p>
          <a:endParaRPr lang="en-US"/>
        </a:p>
      </dgm:t>
    </dgm:pt>
    <dgm:pt modelId="{5E0386E6-565D-5D47-A60B-EFBB98E6E62D}" type="pres">
      <dgm:prSet presAssocID="{523DB0BD-1030-B646-88A5-11D138ECE1E9}" presName="compositeA" presStyleCnt="0"/>
      <dgm:spPr/>
      <dgm:t>
        <a:bodyPr/>
        <a:lstStyle/>
        <a:p>
          <a:endParaRPr lang="en-US"/>
        </a:p>
      </dgm:t>
    </dgm:pt>
    <dgm:pt modelId="{09FD7FFD-CF5C-0B46-BAFA-BD1C9ADE6421}" type="pres">
      <dgm:prSet presAssocID="{523DB0BD-1030-B646-88A5-11D138ECE1E9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3D7DD-B1CE-E549-AF2A-A29DFC506B82}" type="pres">
      <dgm:prSet presAssocID="{523DB0BD-1030-B646-88A5-11D138ECE1E9}" presName="circleA" presStyleLbl="node1" presStyleIdx="6" presStyleCnt="7"/>
      <dgm:spPr/>
      <dgm:t>
        <a:bodyPr/>
        <a:lstStyle/>
        <a:p>
          <a:endParaRPr lang="en-US"/>
        </a:p>
      </dgm:t>
    </dgm:pt>
    <dgm:pt modelId="{94483B6B-5608-8C4B-98FD-1D070F282436}" type="pres">
      <dgm:prSet presAssocID="{523DB0BD-1030-B646-88A5-11D138ECE1E9}" presName="spaceA" presStyleCnt="0"/>
      <dgm:spPr/>
      <dgm:t>
        <a:bodyPr/>
        <a:lstStyle/>
        <a:p>
          <a:endParaRPr lang="en-US"/>
        </a:p>
      </dgm:t>
    </dgm:pt>
  </dgm:ptLst>
  <dgm:cxnLst>
    <dgm:cxn modelId="{E4E88F64-E576-9F42-BA8E-67DC9E616ED5}" type="presOf" srcId="{131B58D3-B631-A743-8FBC-2644D7444341}" destId="{31CE934A-1E62-8449-A010-3DFD1B6D8D77}" srcOrd="0" destOrd="0" presId="urn:microsoft.com/office/officeart/2005/8/layout/hProcess11"/>
    <dgm:cxn modelId="{763205B4-E945-BD41-BA67-355F084B381A}" type="presOf" srcId="{8F5E601E-8DE5-2347-B64C-126771CE86C0}" destId="{ACAD9093-24D0-F44D-B3C1-AB5F098B50EE}" srcOrd="0" destOrd="0" presId="urn:microsoft.com/office/officeart/2005/8/layout/hProcess11"/>
    <dgm:cxn modelId="{8DF6509C-46C6-884C-BD06-DA4D7A8EF02E}" srcId="{8F5E601E-8DE5-2347-B64C-126771CE86C0}" destId="{656E7E6C-BE29-4F4D-AE44-FD824ED76323}" srcOrd="4" destOrd="0" parTransId="{609E0062-E60D-6846-8A41-8DB1643615C0}" sibTransId="{E390C22D-ED80-DA49-B435-52FF04097D84}"/>
    <dgm:cxn modelId="{606AE6E4-C59E-4546-8815-E035CA7B5352}" srcId="{8F5E601E-8DE5-2347-B64C-126771CE86C0}" destId="{3DEFB1A6-E69C-DB46-B1A0-463F7FFEFC31}" srcOrd="1" destOrd="0" parTransId="{91B6C6DE-B1D4-8543-A283-7A25771CC739}" sibTransId="{DAA0A4BC-6169-9D41-A7A8-003B0B4C1B45}"/>
    <dgm:cxn modelId="{63EAC2E4-BE34-004A-97C5-737CEE848510}" type="presOf" srcId="{016D5CF5-31CD-AF4A-BF08-970CA038977C}" destId="{D9A23376-5700-7144-90EF-D3C15C7AE4BE}" srcOrd="0" destOrd="0" presId="urn:microsoft.com/office/officeart/2005/8/layout/hProcess11"/>
    <dgm:cxn modelId="{3575729C-110D-434B-8892-777A11E55969}" srcId="{8F5E601E-8DE5-2347-B64C-126771CE86C0}" destId="{523DB0BD-1030-B646-88A5-11D138ECE1E9}" srcOrd="6" destOrd="0" parTransId="{13A6F9B5-9C28-2246-A7F2-4712B57B4243}" sibTransId="{D72B9F4B-114D-944B-9E49-A9D1D702205B}"/>
    <dgm:cxn modelId="{5EAC1349-D9BD-4043-9C02-83FDE63D690F}" type="presOf" srcId="{3DEFB1A6-E69C-DB46-B1A0-463F7FFEFC31}" destId="{5A350CE0-4856-6044-AD3B-630D26FD0313}" srcOrd="0" destOrd="0" presId="urn:microsoft.com/office/officeart/2005/8/layout/hProcess11"/>
    <dgm:cxn modelId="{7CF966D9-10E9-E148-A05A-A97AEF98A2AC}" srcId="{8F5E601E-8DE5-2347-B64C-126771CE86C0}" destId="{016D5CF5-31CD-AF4A-BF08-970CA038977C}" srcOrd="3" destOrd="0" parTransId="{8CA1607B-77D0-8242-AC6E-EB121F14286E}" sibTransId="{A5BB3F69-BAE3-D741-8026-78C6A06ED1A9}"/>
    <dgm:cxn modelId="{0C8CC767-7947-FD4E-A031-80B2F028D446}" type="presOf" srcId="{656E7E6C-BE29-4F4D-AE44-FD824ED76323}" destId="{8B5268F9-E830-B543-B774-7080B6562882}" srcOrd="0" destOrd="0" presId="urn:microsoft.com/office/officeart/2005/8/layout/hProcess11"/>
    <dgm:cxn modelId="{537BEFD7-91F8-EA48-A12F-ADF89DF7DC5D}" type="presOf" srcId="{523DB0BD-1030-B646-88A5-11D138ECE1E9}" destId="{09FD7FFD-CF5C-0B46-BAFA-BD1C9ADE6421}" srcOrd="0" destOrd="0" presId="urn:microsoft.com/office/officeart/2005/8/layout/hProcess11"/>
    <dgm:cxn modelId="{AB828505-3152-E741-A5AB-3F2CDDCF29C5}" type="presOf" srcId="{19B065D6-D174-D64A-B65F-F14A222ABC80}" destId="{1DCA8FFC-0B94-9F41-B32A-266648F5E95D}" srcOrd="0" destOrd="0" presId="urn:microsoft.com/office/officeart/2005/8/layout/hProcess11"/>
    <dgm:cxn modelId="{DA7C17FD-C793-044B-8535-112514D77ED3}" srcId="{8F5E601E-8DE5-2347-B64C-126771CE86C0}" destId="{19B065D6-D174-D64A-B65F-F14A222ABC80}" srcOrd="0" destOrd="0" parTransId="{E42583AC-5C55-DF42-B931-79C5DCB68C25}" sibTransId="{A5DDC5AD-FA95-E84B-A1E4-FE9CB132EE0D}"/>
    <dgm:cxn modelId="{CBBFD924-4595-B949-9795-DC2F0E0D4DCC}" srcId="{8F5E601E-8DE5-2347-B64C-126771CE86C0}" destId="{131B58D3-B631-A743-8FBC-2644D7444341}" srcOrd="2" destOrd="0" parTransId="{2DE65D1D-00EE-5743-AF35-E3EC26FB30C2}" sibTransId="{31C446FB-897F-A74A-9965-938927A707B5}"/>
    <dgm:cxn modelId="{DA536EC2-0F70-D14A-8B74-F5FE1E4AE324}" type="presOf" srcId="{0EB4EAC9-9B68-B843-8D3A-03EF745E66B1}" destId="{E443ECD7-2C4D-A14C-9C95-AAAA0639FB6E}" srcOrd="0" destOrd="0" presId="urn:microsoft.com/office/officeart/2005/8/layout/hProcess11"/>
    <dgm:cxn modelId="{91C2ADFB-6A9F-0D4D-B646-AA388569E740}" srcId="{8F5E601E-8DE5-2347-B64C-126771CE86C0}" destId="{0EB4EAC9-9B68-B843-8D3A-03EF745E66B1}" srcOrd="5" destOrd="0" parTransId="{8F4C7798-45AA-1344-8740-61F9B4A96169}" sibTransId="{46941A68-F533-DC4D-95E3-0DB42D760516}"/>
    <dgm:cxn modelId="{22A6B576-8ECB-2044-B9F5-A1095405819F}" type="presParOf" srcId="{ACAD9093-24D0-F44D-B3C1-AB5F098B50EE}" destId="{1505EB1D-F8D6-EE4E-A866-92D415C45E7E}" srcOrd="0" destOrd="0" presId="urn:microsoft.com/office/officeart/2005/8/layout/hProcess11"/>
    <dgm:cxn modelId="{351A7650-924D-AE40-A5DE-56B9E2387F80}" type="presParOf" srcId="{ACAD9093-24D0-F44D-B3C1-AB5F098B50EE}" destId="{B14F0BF6-C7F1-B447-AAD3-28C35413E969}" srcOrd="1" destOrd="0" presId="urn:microsoft.com/office/officeart/2005/8/layout/hProcess11"/>
    <dgm:cxn modelId="{9F237096-4B4C-DF44-97F8-7C991AFB7B06}" type="presParOf" srcId="{B14F0BF6-C7F1-B447-AAD3-28C35413E969}" destId="{35B7AAE4-37F7-614F-B0F1-F10D155AA584}" srcOrd="0" destOrd="0" presId="urn:microsoft.com/office/officeart/2005/8/layout/hProcess11"/>
    <dgm:cxn modelId="{CFC0746B-1478-854C-A983-B4DC2494D347}" type="presParOf" srcId="{35B7AAE4-37F7-614F-B0F1-F10D155AA584}" destId="{1DCA8FFC-0B94-9F41-B32A-266648F5E95D}" srcOrd="0" destOrd="0" presId="urn:microsoft.com/office/officeart/2005/8/layout/hProcess11"/>
    <dgm:cxn modelId="{D0303EA9-9BC2-7D4A-924B-7B8138E02505}" type="presParOf" srcId="{35B7AAE4-37F7-614F-B0F1-F10D155AA584}" destId="{70089CA4-E2EE-C94B-9BDC-6BAFFC389954}" srcOrd="1" destOrd="0" presId="urn:microsoft.com/office/officeart/2005/8/layout/hProcess11"/>
    <dgm:cxn modelId="{883EB370-DB7D-944E-88D1-FBF294C612A3}" type="presParOf" srcId="{35B7AAE4-37F7-614F-B0F1-F10D155AA584}" destId="{2FF16885-1AC4-514F-8A1D-EAFF3813741A}" srcOrd="2" destOrd="0" presId="urn:microsoft.com/office/officeart/2005/8/layout/hProcess11"/>
    <dgm:cxn modelId="{433F88BA-674D-2542-8DF6-02BBEC8C42DC}" type="presParOf" srcId="{B14F0BF6-C7F1-B447-AAD3-28C35413E969}" destId="{8F234090-9B83-8F44-BF5E-1EC54388DAB4}" srcOrd="1" destOrd="0" presId="urn:microsoft.com/office/officeart/2005/8/layout/hProcess11"/>
    <dgm:cxn modelId="{A479FB22-A436-B945-8278-B9F3E28F43A5}" type="presParOf" srcId="{B14F0BF6-C7F1-B447-AAD3-28C35413E969}" destId="{0AAF1398-F66D-E84E-91BE-7F13C313601B}" srcOrd="2" destOrd="0" presId="urn:microsoft.com/office/officeart/2005/8/layout/hProcess11"/>
    <dgm:cxn modelId="{CA3613DD-0730-DE40-B9DB-54EF8015585B}" type="presParOf" srcId="{0AAF1398-F66D-E84E-91BE-7F13C313601B}" destId="{5A350CE0-4856-6044-AD3B-630D26FD0313}" srcOrd="0" destOrd="0" presId="urn:microsoft.com/office/officeart/2005/8/layout/hProcess11"/>
    <dgm:cxn modelId="{326EC82E-FAFB-B448-B000-491373D90D83}" type="presParOf" srcId="{0AAF1398-F66D-E84E-91BE-7F13C313601B}" destId="{0A19D2AB-8D12-1040-9610-D50686ED82D2}" srcOrd="1" destOrd="0" presId="urn:microsoft.com/office/officeart/2005/8/layout/hProcess11"/>
    <dgm:cxn modelId="{6395BD46-8246-244E-B013-BAE79C21F289}" type="presParOf" srcId="{0AAF1398-F66D-E84E-91BE-7F13C313601B}" destId="{F65275BE-FBE6-884C-A134-0DC1C7B6AC51}" srcOrd="2" destOrd="0" presId="urn:microsoft.com/office/officeart/2005/8/layout/hProcess11"/>
    <dgm:cxn modelId="{9E1A3BF7-ADDC-1743-B058-8F8E6EF90346}" type="presParOf" srcId="{B14F0BF6-C7F1-B447-AAD3-28C35413E969}" destId="{9897B072-A6C3-084B-9E32-4677CFA4248B}" srcOrd="3" destOrd="0" presId="urn:microsoft.com/office/officeart/2005/8/layout/hProcess11"/>
    <dgm:cxn modelId="{6D8F96DC-447D-7F4B-9EB5-430861510654}" type="presParOf" srcId="{B14F0BF6-C7F1-B447-AAD3-28C35413E969}" destId="{B911B328-9CA4-7D42-9148-3706D119858B}" srcOrd="4" destOrd="0" presId="urn:microsoft.com/office/officeart/2005/8/layout/hProcess11"/>
    <dgm:cxn modelId="{CA2911A8-5A26-204A-9F07-6DD745B07EEA}" type="presParOf" srcId="{B911B328-9CA4-7D42-9148-3706D119858B}" destId="{31CE934A-1E62-8449-A010-3DFD1B6D8D77}" srcOrd="0" destOrd="0" presId="urn:microsoft.com/office/officeart/2005/8/layout/hProcess11"/>
    <dgm:cxn modelId="{9F0D4DE9-19CE-2646-92E8-D29E4A320BFE}" type="presParOf" srcId="{B911B328-9CA4-7D42-9148-3706D119858B}" destId="{8C82C54B-E4BF-2C43-8E42-6F2B819FDA2E}" srcOrd="1" destOrd="0" presId="urn:microsoft.com/office/officeart/2005/8/layout/hProcess11"/>
    <dgm:cxn modelId="{A3702215-25B2-A544-894D-086A32DAA0AC}" type="presParOf" srcId="{B911B328-9CA4-7D42-9148-3706D119858B}" destId="{4E72A2E1-7F3E-CF40-A1C4-41C8BAC51D63}" srcOrd="2" destOrd="0" presId="urn:microsoft.com/office/officeart/2005/8/layout/hProcess11"/>
    <dgm:cxn modelId="{45A71A0C-843C-7B43-9C41-3151CF89A136}" type="presParOf" srcId="{B14F0BF6-C7F1-B447-AAD3-28C35413E969}" destId="{C395D565-BD19-B342-8405-15BAB9C4485D}" srcOrd="5" destOrd="0" presId="urn:microsoft.com/office/officeart/2005/8/layout/hProcess11"/>
    <dgm:cxn modelId="{03EB66E9-7BD5-3648-823E-E9D68220F468}" type="presParOf" srcId="{B14F0BF6-C7F1-B447-AAD3-28C35413E969}" destId="{79ACBCB1-95A1-6D4A-8C69-1CA4AE837EE4}" srcOrd="6" destOrd="0" presId="urn:microsoft.com/office/officeart/2005/8/layout/hProcess11"/>
    <dgm:cxn modelId="{19ECAC19-8059-614D-8A4F-CFBB8B44C76C}" type="presParOf" srcId="{79ACBCB1-95A1-6D4A-8C69-1CA4AE837EE4}" destId="{D9A23376-5700-7144-90EF-D3C15C7AE4BE}" srcOrd="0" destOrd="0" presId="urn:microsoft.com/office/officeart/2005/8/layout/hProcess11"/>
    <dgm:cxn modelId="{8D2FB69B-0C38-E348-952C-5A3F5826377C}" type="presParOf" srcId="{79ACBCB1-95A1-6D4A-8C69-1CA4AE837EE4}" destId="{3DDF5ECD-43F2-4848-B8BD-78FD5BC39AA2}" srcOrd="1" destOrd="0" presId="urn:microsoft.com/office/officeart/2005/8/layout/hProcess11"/>
    <dgm:cxn modelId="{2834B322-6398-5145-BC46-224FF01C91B5}" type="presParOf" srcId="{79ACBCB1-95A1-6D4A-8C69-1CA4AE837EE4}" destId="{8A1AF679-3CAE-CE46-9B7C-51FFC73D827E}" srcOrd="2" destOrd="0" presId="urn:microsoft.com/office/officeart/2005/8/layout/hProcess11"/>
    <dgm:cxn modelId="{C2AFF13F-7652-2A47-B275-24B068859505}" type="presParOf" srcId="{B14F0BF6-C7F1-B447-AAD3-28C35413E969}" destId="{4B74E043-57EA-484A-83CC-95E4C5E17E92}" srcOrd="7" destOrd="0" presId="urn:microsoft.com/office/officeart/2005/8/layout/hProcess11"/>
    <dgm:cxn modelId="{D6169C03-0AE8-894C-BFAB-18F1598F826D}" type="presParOf" srcId="{B14F0BF6-C7F1-B447-AAD3-28C35413E969}" destId="{000582C1-10EE-664F-B2A1-6468E3E5AC78}" srcOrd="8" destOrd="0" presId="urn:microsoft.com/office/officeart/2005/8/layout/hProcess11"/>
    <dgm:cxn modelId="{00EC4781-B272-2042-BB6A-639B994689BC}" type="presParOf" srcId="{000582C1-10EE-664F-B2A1-6468E3E5AC78}" destId="{8B5268F9-E830-B543-B774-7080B6562882}" srcOrd="0" destOrd="0" presId="urn:microsoft.com/office/officeart/2005/8/layout/hProcess11"/>
    <dgm:cxn modelId="{21C8A3F0-3905-2A42-A5DC-570D17469FE4}" type="presParOf" srcId="{000582C1-10EE-664F-B2A1-6468E3E5AC78}" destId="{06F696A3-673A-BF40-9EEA-CCB91EA4A041}" srcOrd="1" destOrd="0" presId="urn:microsoft.com/office/officeart/2005/8/layout/hProcess11"/>
    <dgm:cxn modelId="{87A89349-EE1F-0348-AFAB-671B9996964B}" type="presParOf" srcId="{000582C1-10EE-664F-B2A1-6468E3E5AC78}" destId="{BF334351-F194-884D-9EA2-BE676562050B}" srcOrd="2" destOrd="0" presId="urn:microsoft.com/office/officeart/2005/8/layout/hProcess11"/>
    <dgm:cxn modelId="{8D3DAD11-1CB1-2A41-90B7-3403F877F511}" type="presParOf" srcId="{B14F0BF6-C7F1-B447-AAD3-28C35413E969}" destId="{003422A3-EF25-C94B-9FCC-6BFD0D374A9E}" srcOrd="9" destOrd="0" presId="urn:microsoft.com/office/officeart/2005/8/layout/hProcess11"/>
    <dgm:cxn modelId="{1D2D5CD8-C90D-284B-A7D0-D1A284EE0093}" type="presParOf" srcId="{B14F0BF6-C7F1-B447-AAD3-28C35413E969}" destId="{F718ACAE-6B38-BD46-87BF-22A04583F2F1}" srcOrd="10" destOrd="0" presId="urn:microsoft.com/office/officeart/2005/8/layout/hProcess11"/>
    <dgm:cxn modelId="{C7AA4811-51CD-9741-9579-0C90474D25B5}" type="presParOf" srcId="{F718ACAE-6B38-BD46-87BF-22A04583F2F1}" destId="{E443ECD7-2C4D-A14C-9C95-AAAA0639FB6E}" srcOrd="0" destOrd="0" presId="urn:microsoft.com/office/officeart/2005/8/layout/hProcess11"/>
    <dgm:cxn modelId="{CFC3016C-3E45-F74F-B7AB-86A6F70E20CE}" type="presParOf" srcId="{F718ACAE-6B38-BD46-87BF-22A04583F2F1}" destId="{D635B194-18F2-524B-B119-436522C3A6D6}" srcOrd="1" destOrd="0" presId="urn:microsoft.com/office/officeart/2005/8/layout/hProcess11"/>
    <dgm:cxn modelId="{0E80AEFB-2142-AA4B-83C6-BC3B9BFAB07A}" type="presParOf" srcId="{F718ACAE-6B38-BD46-87BF-22A04583F2F1}" destId="{ADCCE6B1-93E6-1043-A4D2-D6DDDE163984}" srcOrd="2" destOrd="0" presId="urn:microsoft.com/office/officeart/2005/8/layout/hProcess11"/>
    <dgm:cxn modelId="{E88F7CC1-BF8E-0849-AD75-184FE43482B5}" type="presParOf" srcId="{B14F0BF6-C7F1-B447-AAD3-28C35413E969}" destId="{3ACA8E1C-968D-394B-BC5B-05ED4A000319}" srcOrd="11" destOrd="0" presId="urn:microsoft.com/office/officeart/2005/8/layout/hProcess11"/>
    <dgm:cxn modelId="{DFF2A6AB-2452-4A43-965F-D392215EAC44}" type="presParOf" srcId="{B14F0BF6-C7F1-B447-AAD3-28C35413E969}" destId="{5E0386E6-565D-5D47-A60B-EFBB98E6E62D}" srcOrd="12" destOrd="0" presId="urn:microsoft.com/office/officeart/2005/8/layout/hProcess11"/>
    <dgm:cxn modelId="{AD60BD53-E9B6-F247-929B-D2DEE9F5B4F4}" type="presParOf" srcId="{5E0386E6-565D-5D47-A60B-EFBB98E6E62D}" destId="{09FD7FFD-CF5C-0B46-BAFA-BD1C9ADE6421}" srcOrd="0" destOrd="0" presId="urn:microsoft.com/office/officeart/2005/8/layout/hProcess11"/>
    <dgm:cxn modelId="{426C8070-D789-4E4C-92B8-2BBC1BA9F398}" type="presParOf" srcId="{5E0386E6-565D-5D47-A60B-EFBB98E6E62D}" destId="{F4E3D7DD-B1CE-E549-AF2A-A29DFC506B82}" srcOrd="1" destOrd="0" presId="urn:microsoft.com/office/officeart/2005/8/layout/hProcess11"/>
    <dgm:cxn modelId="{48C72831-EA44-614A-BA0D-500528232CE9}" type="presParOf" srcId="{5E0386E6-565D-5D47-A60B-EFBB98E6E62D}" destId="{94483B6B-5608-8C4B-98FD-1D070F28243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18D4A-49A3-43E9-B9FA-2C332ED22638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DE68CC-4562-4664-A6A0-8FBC5331455A}">
      <dgm:prSet/>
      <dgm:spPr/>
      <dgm:t>
        <a:bodyPr/>
        <a:lstStyle/>
        <a:p>
          <a:pPr>
            <a:defRPr b="1"/>
          </a:pPr>
          <a:r>
            <a:rPr lang="en-US" dirty="0" smtClean="0"/>
            <a:t>18 Jan. 2022</a:t>
          </a:r>
          <a:endParaRPr lang="en-US" dirty="0"/>
        </a:p>
      </dgm:t>
    </dgm:pt>
    <dgm:pt modelId="{52A80B13-31A9-4A8B-BD86-58A6D77ABB8E}" type="parTrans" cxnId="{5AFD1F5D-CDE2-4906-97AE-BDB543B0B38A}">
      <dgm:prSet/>
      <dgm:spPr/>
      <dgm:t>
        <a:bodyPr/>
        <a:lstStyle/>
        <a:p>
          <a:endParaRPr lang="en-US"/>
        </a:p>
      </dgm:t>
    </dgm:pt>
    <dgm:pt modelId="{2EC3E635-24D4-49CE-86C4-C3C73F0C0C37}" type="sibTrans" cxnId="{5AFD1F5D-CDE2-4906-97AE-BDB543B0B38A}">
      <dgm:prSet/>
      <dgm:spPr/>
      <dgm:t>
        <a:bodyPr/>
        <a:lstStyle/>
        <a:p>
          <a:endParaRPr lang="en-US"/>
        </a:p>
      </dgm:t>
    </dgm:pt>
    <dgm:pt modelId="{AE341A47-9097-4BD4-A744-819BB30C5E82}">
      <dgm:prSet/>
      <dgm:spPr/>
      <dgm:t>
        <a:bodyPr/>
        <a:lstStyle/>
        <a:p>
          <a:r>
            <a:rPr lang="en-US" dirty="0"/>
            <a:t>Using the </a:t>
          </a:r>
          <a:r>
            <a:rPr lang="en-US" dirty="0" smtClean="0"/>
            <a:t>Standards: Assessment </a:t>
          </a:r>
          <a:r>
            <a:rPr lang="en-US" dirty="0"/>
            <a:t>and </a:t>
          </a:r>
          <a:r>
            <a:rPr lang="en-US" dirty="0" smtClean="0"/>
            <a:t>Self-Assessment</a:t>
          </a:r>
          <a:endParaRPr lang="en-US" dirty="0"/>
        </a:p>
      </dgm:t>
    </dgm:pt>
    <dgm:pt modelId="{F5C36157-BD5D-4D55-AA79-65BA230F5615}" type="parTrans" cxnId="{2D59C06C-1959-4167-8536-33DBBBEB16CA}">
      <dgm:prSet/>
      <dgm:spPr/>
      <dgm:t>
        <a:bodyPr/>
        <a:lstStyle/>
        <a:p>
          <a:endParaRPr lang="en-US"/>
        </a:p>
      </dgm:t>
    </dgm:pt>
    <dgm:pt modelId="{725B3577-1723-45F8-84CD-431933684331}" type="sibTrans" cxnId="{2D59C06C-1959-4167-8536-33DBBBEB16CA}">
      <dgm:prSet/>
      <dgm:spPr/>
      <dgm:t>
        <a:bodyPr/>
        <a:lstStyle/>
        <a:p>
          <a:endParaRPr lang="en-US"/>
        </a:p>
      </dgm:t>
    </dgm:pt>
    <dgm:pt modelId="{11EBF86D-4BD1-C84E-8EB8-97DC3B3C0F6D}">
      <dgm:prSet/>
      <dgm:spPr/>
      <dgm:t>
        <a:bodyPr/>
        <a:lstStyle/>
        <a:p>
          <a:r>
            <a:rPr lang="en-US" dirty="0" smtClean="0"/>
            <a:t>19 Oct.</a:t>
          </a:r>
          <a:endParaRPr lang="en-US" dirty="0"/>
        </a:p>
      </dgm:t>
    </dgm:pt>
    <dgm:pt modelId="{BE190661-A6DC-A648-810E-A513E10D2F02}" type="parTrans" cxnId="{1C5761B5-DEAE-AE41-A9B4-C093C0894CBD}">
      <dgm:prSet/>
      <dgm:spPr/>
      <dgm:t>
        <a:bodyPr/>
        <a:lstStyle/>
        <a:p>
          <a:endParaRPr lang="en-US"/>
        </a:p>
      </dgm:t>
    </dgm:pt>
    <dgm:pt modelId="{EC2C0FB0-FB0E-3849-97EB-017650865E49}" type="sibTrans" cxnId="{1C5761B5-DEAE-AE41-A9B4-C093C0894CBD}">
      <dgm:prSet/>
      <dgm:spPr/>
      <dgm:t>
        <a:bodyPr/>
        <a:lstStyle/>
        <a:p>
          <a:endParaRPr lang="en-US"/>
        </a:p>
      </dgm:t>
    </dgm:pt>
    <dgm:pt modelId="{8DD4510C-2FBF-DC4B-A163-BC6C2C34AE6F}">
      <dgm:prSet/>
      <dgm:spPr/>
      <dgm:t>
        <a:bodyPr/>
        <a:lstStyle/>
        <a:p>
          <a:r>
            <a:rPr lang="en-US" dirty="0" smtClean="0"/>
            <a:t>16 Nov.</a:t>
          </a:r>
          <a:endParaRPr lang="en-US" dirty="0"/>
        </a:p>
      </dgm:t>
    </dgm:pt>
    <dgm:pt modelId="{C4C63D77-72B5-0247-ACC2-1A7B61C799E4}" type="parTrans" cxnId="{D142F302-1709-444A-886B-402230348686}">
      <dgm:prSet/>
      <dgm:spPr/>
      <dgm:t>
        <a:bodyPr/>
        <a:lstStyle/>
        <a:p>
          <a:endParaRPr lang="en-US"/>
        </a:p>
      </dgm:t>
    </dgm:pt>
    <dgm:pt modelId="{F70337CA-2336-7741-AA19-186D9B3ADB47}" type="sibTrans" cxnId="{D142F302-1709-444A-886B-402230348686}">
      <dgm:prSet/>
      <dgm:spPr/>
      <dgm:t>
        <a:bodyPr/>
        <a:lstStyle/>
        <a:p>
          <a:endParaRPr lang="en-US"/>
        </a:p>
      </dgm:t>
    </dgm:pt>
    <dgm:pt modelId="{D0751B54-E377-5D44-846F-426314D94FEC}">
      <dgm:prSet/>
      <dgm:spPr/>
      <dgm:t>
        <a:bodyPr/>
        <a:lstStyle/>
        <a:p>
          <a:r>
            <a:rPr lang="en-US" dirty="0" smtClean="0"/>
            <a:t>Using the Standards: Starting a CTF</a:t>
          </a:r>
          <a:endParaRPr lang="en-US" dirty="0"/>
        </a:p>
      </dgm:t>
    </dgm:pt>
    <dgm:pt modelId="{FC5ABDFE-52B4-984C-B27E-30A30F3B9692}" type="parTrans" cxnId="{C66D2B27-BADB-FC46-9FD0-7468EF4CCDA0}">
      <dgm:prSet/>
      <dgm:spPr/>
      <dgm:t>
        <a:bodyPr/>
        <a:lstStyle/>
        <a:p>
          <a:endParaRPr lang="en-US"/>
        </a:p>
      </dgm:t>
    </dgm:pt>
    <dgm:pt modelId="{C305A974-B788-8E45-8A19-66518D4EE6A7}" type="sibTrans" cxnId="{C66D2B27-BADB-FC46-9FD0-7468EF4CCDA0}">
      <dgm:prSet/>
      <dgm:spPr/>
      <dgm:t>
        <a:bodyPr/>
        <a:lstStyle/>
        <a:p>
          <a:endParaRPr lang="en-US"/>
        </a:p>
      </dgm:t>
    </dgm:pt>
    <dgm:pt modelId="{EE8B8A5B-3902-8E44-8AE4-59B02D3040F8}">
      <dgm:prSet/>
      <dgm:spPr/>
      <dgm:t>
        <a:bodyPr/>
        <a:lstStyle/>
        <a:p>
          <a:r>
            <a:rPr lang="en-US" dirty="0" smtClean="0"/>
            <a:t>Risk Management &amp; Safeguards</a:t>
          </a:r>
          <a:endParaRPr lang="en-US" dirty="0"/>
        </a:p>
      </dgm:t>
    </dgm:pt>
    <dgm:pt modelId="{F70A98F0-631E-0F46-A04B-69F1E2D10299}" type="parTrans" cxnId="{54DEB656-1C6E-CA43-9B90-096824E6EBAE}">
      <dgm:prSet/>
      <dgm:spPr/>
      <dgm:t>
        <a:bodyPr/>
        <a:lstStyle/>
        <a:p>
          <a:endParaRPr lang="en-US"/>
        </a:p>
      </dgm:t>
    </dgm:pt>
    <dgm:pt modelId="{11967AD0-6323-EE43-9464-7C57F7D126A7}" type="sibTrans" cxnId="{54DEB656-1C6E-CA43-9B90-096824E6EBAE}">
      <dgm:prSet/>
      <dgm:spPr/>
      <dgm:t>
        <a:bodyPr/>
        <a:lstStyle/>
        <a:p>
          <a:endParaRPr lang="en-US"/>
        </a:p>
      </dgm:t>
    </dgm:pt>
    <dgm:pt modelId="{EE95E158-E413-4847-BD0F-DD322CBF0B90}" type="pres">
      <dgm:prSet presAssocID="{D0F18D4A-49A3-43E9-B9FA-2C332ED22638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830DED-EB45-B245-8454-454435A7D1DE}" type="pres">
      <dgm:prSet presAssocID="{D0F18D4A-49A3-43E9-B9FA-2C332ED22638}" presName="divider" presStyleLbl="fgAcc1" presStyleIdx="0" presStyleCnt="1"/>
      <dgm:spPr/>
    </dgm:pt>
    <dgm:pt modelId="{AFC860B2-2247-D348-9E82-34E759152DFE}" type="pres">
      <dgm:prSet presAssocID="{D0F18D4A-49A3-43E9-B9FA-2C332ED22638}" presName="nodes" presStyleCnt="0">
        <dgm:presLayoutVars>
          <dgm:chMax/>
          <dgm:chPref/>
          <dgm:animLvl val="lvl"/>
        </dgm:presLayoutVars>
      </dgm:prSet>
      <dgm:spPr/>
    </dgm:pt>
    <dgm:pt modelId="{20E17E27-6077-7545-9090-F63EF6CC7D63}" type="pres">
      <dgm:prSet presAssocID="{11EBF86D-4BD1-C84E-8EB8-97DC3B3C0F6D}" presName="composite" presStyleCnt="0"/>
      <dgm:spPr/>
    </dgm:pt>
    <dgm:pt modelId="{FE0057B4-F0EE-3047-A603-20B47A6E6266}" type="pres">
      <dgm:prSet presAssocID="{11EBF86D-4BD1-C84E-8EB8-97DC3B3C0F6D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FAEF9-B5F7-2B43-9CB2-39228F9FAFB7}" type="pres">
      <dgm:prSet presAssocID="{11EBF86D-4BD1-C84E-8EB8-97DC3B3C0F6D}" presName="L2TextContainerWrapper" presStyleCnt="0">
        <dgm:presLayoutVars>
          <dgm:bulletEnabled val="1"/>
        </dgm:presLayoutVars>
      </dgm:prSet>
      <dgm:spPr/>
    </dgm:pt>
    <dgm:pt modelId="{61D0811E-8C88-264A-95D0-C21346BD9EEE}" type="pres">
      <dgm:prSet presAssocID="{11EBF86D-4BD1-C84E-8EB8-97DC3B3C0F6D}" presName="L2TextContainer" presStyleLbl="bgAccFollowNode1" presStyleIdx="0" presStyleCnt="3"/>
      <dgm:spPr/>
      <dgm:t>
        <a:bodyPr/>
        <a:lstStyle/>
        <a:p>
          <a:endParaRPr lang="en-US"/>
        </a:p>
      </dgm:t>
    </dgm:pt>
    <dgm:pt modelId="{8519BBC1-B64F-0A42-9DAE-0A1C92021413}" type="pres">
      <dgm:prSet presAssocID="{11EBF86D-4BD1-C84E-8EB8-97DC3B3C0F6D}" presName="FlexibleEmptyPlaceHolder" presStyleCnt="0"/>
      <dgm:spPr/>
    </dgm:pt>
    <dgm:pt modelId="{3059E898-9CE5-D041-8409-339C191DB446}" type="pres">
      <dgm:prSet presAssocID="{11EBF86D-4BD1-C84E-8EB8-97DC3B3C0F6D}" presName="ConnectLine" presStyleLbl="sibTrans1D1" presStyleIdx="0" presStyleCnt="3"/>
      <dgm:spPr/>
    </dgm:pt>
    <dgm:pt modelId="{E2EE8202-DF9A-5D48-8725-B01BED671A47}" type="pres">
      <dgm:prSet presAssocID="{11EBF86D-4BD1-C84E-8EB8-97DC3B3C0F6D}" presName="ConnectorPoint" presStyleLbl="node1" presStyleIdx="0" presStyleCnt="3"/>
      <dgm:spPr/>
    </dgm:pt>
    <dgm:pt modelId="{2AD24EFC-A914-4742-AD3C-09E8B3280CC2}" type="pres">
      <dgm:prSet presAssocID="{11EBF86D-4BD1-C84E-8EB8-97DC3B3C0F6D}" presName="EmptyPlaceHolder" presStyleCnt="0"/>
      <dgm:spPr/>
    </dgm:pt>
    <dgm:pt modelId="{36EE8368-9527-AD4E-9E2C-FE0D7C677726}" type="pres">
      <dgm:prSet presAssocID="{EC2C0FB0-FB0E-3849-97EB-017650865E49}" presName="spaceBetweenRectangles" presStyleCnt="0"/>
      <dgm:spPr/>
    </dgm:pt>
    <dgm:pt modelId="{DF887CE1-B028-8745-A5DA-C793D7AD7F53}" type="pres">
      <dgm:prSet presAssocID="{8DD4510C-2FBF-DC4B-A163-BC6C2C34AE6F}" presName="composite" presStyleCnt="0"/>
      <dgm:spPr/>
    </dgm:pt>
    <dgm:pt modelId="{6BC8CDD0-C00E-734D-A150-7C3F4D73AB26}" type="pres">
      <dgm:prSet presAssocID="{8DD4510C-2FBF-DC4B-A163-BC6C2C34AE6F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15794-4B18-5148-89EC-458E69B4387E}" type="pres">
      <dgm:prSet presAssocID="{8DD4510C-2FBF-DC4B-A163-BC6C2C34AE6F}" presName="L2TextContainerWrapper" presStyleCnt="0">
        <dgm:presLayoutVars>
          <dgm:bulletEnabled val="1"/>
        </dgm:presLayoutVars>
      </dgm:prSet>
      <dgm:spPr/>
    </dgm:pt>
    <dgm:pt modelId="{48F33C09-1F5F-9E46-BFFE-93457FB5352D}" type="pres">
      <dgm:prSet presAssocID="{8DD4510C-2FBF-DC4B-A163-BC6C2C34AE6F}" presName="L2TextContainer" presStyleLbl="bgAccFollowNode1" presStyleIdx="1" presStyleCnt="3"/>
      <dgm:spPr/>
      <dgm:t>
        <a:bodyPr/>
        <a:lstStyle/>
        <a:p>
          <a:endParaRPr lang="en-US"/>
        </a:p>
      </dgm:t>
    </dgm:pt>
    <dgm:pt modelId="{77777755-2E2F-3548-BF6C-6AF189D94312}" type="pres">
      <dgm:prSet presAssocID="{8DD4510C-2FBF-DC4B-A163-BC6C2C34AE6F}" presName="FlexibleEmptyPlaceHolder" presStyleCnt="0"/>
      <dgm:spPr/>
    </dgm:pt>
    <dgm:pt modelId="{FE4A0C6B-FCA2-5241-90DF-6DDD1AC670FD}" type="pres">
      <dgm:prSet presAssocID="{8DD4510C-2FBF-DC4B-A163-BC6C2C34AE6F}" presName="ConnectLine" presStyleLbl="sibTrans1D1" presStyleIdx="1" presStyleCnt="3"/>
      <dgm:spPr/>
    </dgm:pt>
    <dgm:pt modelId="{B14E82E5-43F3-A940-BAD6-97A4C8533E27}" type="pres">
      <dgm:prSet presAssocID="{8DD4510C-2FBF-DC4B-A163-BC6C2C34AE6F}" presName="ConnectorPoint" presStyleLbl="node1" presStyleIdx="1" presStyleCnt="3"/>
      <dgm:spPr/>
    </dgm:pt>
    <dgm:pt modelId="{8898061E-52EE-3A4B-AB7C-6FBB768E35E6}" type="pres">
      <dgm:prSet presAssocID="{8DD4510C-2FBF-DC4B-A163-BC6C2C34AE6F}" presName="EmptyPlaceHolder" presStyleCnt="0"/>
      <dgm:spPr/>
    </dgm:pt>
    <dgm:pt modelId="{00324879-47BD-6B4D-8D41-25A8EE97291F}" type="pres">
      <dgm:prSet presAssocID="{F70337CA-2336-7741-AA19-186D9B3ADB47}" presName="spaceBetweenRectangles" presStyleCnt="0"/>
      <dgm:spPr/>
    </dgm:pt>
    <dgm:pt modelId="{17E6835A-738D-E141-9DD0-FE4114D7FCF4}" type="pres">
      <dgm:prSet presAssocID="{BFDE68CC-4562-4664-A6A0-8FBC5331455A}" presName="composite" presStyleCnt="0"/>
      <dgm:spPr/>
    </dgm:pt>
    <dgm:pt modelId="{8CDAE8FA-F90A-3242-877D-DF09668C6F75}" type="pres">
      <dgm:prSet presAssocID="{BFDE68CC-4562-4664-A6A0-8FBC5331455A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4E3D5-F53D-9149-BAD2-F75D9EE4CB01}" type="pres">
      <dgm:prSet presAssocID="{BFDE68CC-4562-4664-A6A0-8FBC5331455A}" presName="L2TextContainerWrapper" presStyleCnt="0">
        <dgm:presLayoutVars>
          <dgm:bulletEnabled val="1"/>
        </dgm:presLayoutVars>
      </dgm:prSet>
      <dgm:spPr/>
    </dgm:pt>
    <dgm:pt modelId="{276BEC3B-D9A5-6949-B7CF-4F06378EE39C}" type="pres">
      <dgm:prSet presAssocID="{BFDE68CC-4562-4664-A6A0-8FBC5331455A}" presName="L2TextContainer" presStyleLbl="bgAccFollowNode1" presStyleIdx="2" presStyleCnt="3"/>
      <dgm:spPr/>
      <dgm:t>
        <a:bodyPr/>
        <a:lstStyle/>
        <a:p>
          <a:endParaRPr lang="en-US"/>
        </a:p>
      </dgm:t>
    </dgm:pt>
    <dgm:pt modelId="{311527C6-1A8D-BA42-B662-3E9FCC9EA0E1}" type="pres">
      <dgm:prSet presAssocID="{BFDE68CC-4562-4664-A6A0-8FBC5331455A}" presName="FlexibleEmptyPlaceHolder" presStyleCnt="0"/>
      <dgm:spPr/>
    </dgm:pt>
    <dgm:pt modelId="{74A57769-BE11-4541-9429-8D036847B319}" type="pres">
      <dgm:prSet presAssocID="{BFDE68CC-4562-4664-A6A0-8FBC5331455A}" presName="ConnectLine" presStyleLbl="sibTrans1D1" presStyleIdx="2" presStyleCnt="3"/>
      <dgm:spPr/>
    </dgm:pt>
    <dgm:pt modelId="{BC61B363-50F8-3A4A-A763-B1BDFA7E9A63}" type="pres">
      <dgm:prSet presAssocID="{BFDE68CC-4562-4664-A6A0-8FBC5331455A}" presName="ConnectorPoint" presStyleLbl="node1" presStyleIdx="2" presStyleCnt="3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298185A-0DF4-A149-8E08-BB464F2C729D}" type="pres">
      <dgm:prSet presAssocID="{BFDE68CC-4562-4664-A6A0-8FBC5331455A}" presName="EmptyPlaceHolder" presStyleCnt="0"/>
      <dgm:spPr/>
    </dgm:pt>
  </dgm:ptLst>
  <dgm:cxnLst>
    <dgm:cxn modelId="{D142F302-1709-444A-886B-402230348686}" srcId="{D0F18D4A-49A3-43E9-B9FA-2C332ED22638}" destId="{8DD4510C-2FBF-DC4B-A163-BC6C2C34AE6F}" srcOrd="1" destOrd="0" parTransId="{C4C63D77-72B5-0247-ACC2-1A7B61C799E4}" sibTransId="{F70337CA-2336-7741-AA19-186D9B3ADB47}"/>
    <dgm:cxn modelId="{7349EF4F-74D5-5448-B199-AF0AA0A8805A}" type="presOf" srcId="{8DD4510C-2FBF-DC4B-A163-BC6C2C34AE6F}" destId="{6BC8CDD0-C00E-734D-A150-7C3F4D73AB26}" srcOrd="0" destOrd="0" presId="urn:microsoft.com/office/officeart/2017/3/layout/HorizontalLabelsTimeline"/>
    <dgm:cxn modelId="{C66D2B27-BADB-FC46-9FD0-7468EF4CCDA0}" srcId="{8DD4510C-2FBF-DC4B-A163-BC6C2C34AE6F}" destId="{D0751B54-E377-5D44-846F-426314D94FEC}" srcOrd="0" destOrd="0" parTransId="{FC5ABDFE-52B4-984C-B27E-30A30F3B9692}" sibTransId="{C305A974-B788-8E45-8A19-66518D4EE6A7}"/>
    <dgm:cxn modelId="{2D59C06C-1959-4167-8536-33DBBBEB16CA}" srcId="{BFDE68CC-4562-4664-A6A0-8FBC5331455A}" destId="{AE341A47-9097-4BD4-A744-819BB30C5E82}" srcOrd="0" destOrd="0" parTransId="{F5C36157-BD5D-4D55-AA79-65BA230F5615}" sibTransId="{725B3577-1723-45F8-84CD-431933684331}"/>
    <dgm:cxn modelId="{5AFD1F5D-CDE2-4906-97AE-BDB543B0B38A}" srcId="{D0F18D4A-49A3-43E9-B9FA-2C332ED22638}" destId="{BFDE68CC-4562-4664-A6A0-8FBC5331455A}" srcOrd="2" destOrd="0" parTransId="{52A80B13-31A9-4A8B-BD86-58A6D77ABB8E}" sibTransId="{2EC3E635-24D4-49CE-86C4-C3C73F0C0C37}"/>
    <dgm:cxn modelId="{08282659-9FB0-2B44-BB17-23335108D774}" type="presOf" srcId="{D0F18D4A-49A3-43E9-B9FA-2C332ED22638}" destId="{EE95E158-E413-4847-BD0F-DD322CBF0B90}" srcOrd="0" destOrd="0" presId="urn:microsoft.com/office/officeart/2017/3/layout/HorizontalLabelsTimeline"/>
    <dgm:cxn modelId="{54DEB656-1C6E-CA43-9B90-096824E6EBAE}" srcId="{11EBF86D-4BD1-C84E-8EB8-97DC3B3C0F6D}" destId="{EE8B8A5B-3902-8E44-8AE4-59B02D3040F8}" srcOrd="0" destOrd="0" parTransId="{F70A98F0-631E-0F46-A04B-69F1E2D10299}" sibTransId="{11967AD0-6323-EE43-9464-7C57F7D126A7}"/>
    <dgm:cxn modelId="{1C5761B5-DEAE-AE41-A9B4-C093C0894CBD}" srcId="{D0F18D4A-49A3-43E9-B9FA-2C332ED22638}" destId="{11EBF86D-4BD1-C84E-8EB8-97DC3B3C0F6D}" srcOrd="0" destOrd="0" parTransId="{BE190661-A6DC-A648-810E-A513E10D2F02}" sibTransId="{EC2C0FB0-FB0E-3849-97EB-017650865E49}"/>
    <dgm:cxn modelId="{E056C846-5F3C-2C46-A1B8-90CB852F9BC8}" type="presOf" srcId="{EE8B8A5B-3902-8E44-8AE4-59B02D3040F8}" destId="{61D0811E-8C88-264A-95D0-C21346BD9EEE}" srcOrd="0" destOrd="0" presId="urn:microsoft.com/office/officeart/2017/3/layout/HorizontalLabelsTimeline"/>
    <dgm:cxn modelId="{71E0CCC2-CD35-5242-AE9D-5738B30724DE}" type="presOf" srcId="{11EBF86D-4BD1-C84E-8EB8-97DC3B3C0F6D}" destId="{FE0057B4-F0EE-3047-A603-20B47A6E6266}" srcOrd="0" destOrd="0" presId="urn:microsoft.com/office/officeart/2017/3/layout/HorizontalLabelsTimeline"/>
    <dgm:cxn modelId="{626CF742-21C9-AF42-AD11-C2C04AC98B46}" type="presOf" srcId="{AE341A47-9097-4BD4-A744-819BB30C5E82}" destId="{276BEC3B-D9A5-6949-B7CF-4F06378EE39C}" srcOrd="0" destOrd="0" presId="urn:microsoft.com/office/officeart/2017/3/layout/HorizontalLabelsTimeline"/>
    <dgm:cxn modelId="{B1C6FA2D-DBA2-A24E-B969-1B126BC85BAC}" type="presOf" srcId="{D0751B54-E377-5D44-846F-426314D94FEC}" destId="{48F33C09-1F5F-9E46-BFFE-93457FB5352D}" srcOrd="0" destOrd="0" presId="urn:microsoft.com/office/officeart/2017/3/layout/HorizontalLabelsTimeline"/>
    <dgm:cxn modelId="{7593C056-6E5C-F54F-97CD-8B6B8AA056CE}" type="presOf" srcId="{BFDE68CC-4562-4664-A6A0-8FBC5331455A}" destId="{8CDAE8FA-F90A-3242-877D-DF09668C6F75}" srcOrd="0" destOrd="0" presId="urn:microsoft.com/office/officeart/2017/3/layout/HorizontalLabelsTimeline"/>
    <dgm:cxn modelId="{76C18D1C-650D-B348-9F3E-7C7FFCB5E39D}" type="presParOf" srcId="{EE95E158-E413-4847-BD0F-DD322CBF0B90}" destId="{DB830DED-EB45-B245-8454-454435A7D1DE}" srcOrd="0" destOrd="0" presId="urn:microsoft.com/office/officeart/2017/3/layout/HorizontalLabelsTimeline"/>
    <dgm:cxn modelId="{7FCD1A06-9731-7F4B-A75E-977177B1A961}" type="presParOf" srcId="{EE95E158-E413-4847-BD0F-DD322CBF0B90}" destId="{AFC860B2-2247-D348-9E82-34E759152DFE}" srcOrd="1" destOrd="0" presId="urn:microsoft.com/office/officeart/2017/3/layout/HorizontalLabelsTimeline"/>
    <dgm:cxn modelId="{00CC46FE-ED2E-7B4D-90EB-E9231EAE3D55}" type="presParOf" srcId="{AFC860B2-2247-D348-9E82-34E759152DFE}" destId="{20E17E27-6077-7545-9090-F63EF6CC7D63}" srcOrd="0" destOrd="0" presId="urn:microsoft.com/office/officeart/2017/3/layout/HorizontalLabelsTimeline"/>
    <dgm:cxn modelId="{57505501-0760-FF4C-8071-AFA690DD8EED}" type="presParOf" srcId="{20E17E27-6077-7545-9090-F63EF6CC7D63}" destId="{FE0057B4-F0EE-3047-A603-20B47A6E6266}" srcOrd="0" destOrd="0" presId="urn:microsoft.com/office/officeart/2017/3/layout/HorizontalLabelsTimeline"/>
    <dgm:cxn modelId="{B4E70FFB-7944-8D4A-83AE-44815EFBF0DC}" type="presParOf" srcId="{20E17E27-6077-7545-9090-F63EF6CC7D63}" destId="{484FAEF9-B5F7-2B43-9CB2-39228F9FAFB7}" srcOrd="1" destOrd="0" presId="urn:microsoft.com/office/officeart/2017/3/layout/HorizontalLabelsTimeline"/>
    <dgm:cxn modelId="{4982A567-9ED0-2A4A-8370-A1FA1A299883}" type="presParOf" srcId="{484FAEF9-B5F7-2B43-9CB2-39228F9FAFB7}" destId="{61D0811E-8C88-264A-95D0-C21346BD9EEE}" srcOrd="0" destOrd="0" presId="urn:microsoft.com/office/officeart/2017/3/layout/HorizontalLabelsTimeline"/>
    <dgm:cxn modelId="{ED2F18DF-00B7-8F45-A5EB-9C4D2274F6BF}" type="presParOf" srcId="{484FAEF9-B5F7-2B43-9CB2-39228F9FAFB7}" destId="{8519BBC1-B64F-0A42-9DAE-0A1C92021413}" srcOrd="1" destOrd="0" presId="urn:microsoft.com/office/officeart/2017/3/layout/HorizontalLabelsTimeline"/>
    <dgm:cxn modelId="{1D73D816-0D17-A34A-8F67-1B5B36839211}" type="presParOf" srcId="{20E17E27-6077-7545-9090-F63EF6CC7D63}" destId="{3059E898-9CE5-D041-8409-339C191DB446}" srcOrd="2" destOrd="0" presId="urn:microsoft.com/office/officeart/2017/3/layout/HorizontalLabelsTimeline"/>
    <dgm:cxn modelId="{27E69A59-5A9E-5944-AB00-13C1DFA10FE9}" type="presParOf" srcId="{20E17E27-6077-7545-9090-F63EF6CC7D63}" destId="{E2EE8202-DF9A-5D48-8725-B01BED671A47}" srcOrd="3" destOrd="0" presId="urn:microsoft.com/office/officeart/2017/3/layout/HorizontalLabelsTimeline"/>
    <dgm:cxn modelId="{543B933F-7049-4B46-BAEC-517C59D42D5F}" type="presParOf" srcId="{20E17E27-6077-7545-9090-F63EF6CC7D63}" destId="{2AD24EFC-A914-4742-AD3C-09E8B3280CC2}" srcOrd="4" destOrd="0" presId="urn:microsoft.com/office/officeart/2017/3/layout/HorizontalLabelsTimeline"/>
    <dgm:cxn modelId="{3A8C3DBF-B72D-9C4C-9A4D-9CF25DA178A1}" type="presParOf" srcId="{AFC860B2-2247-D348-9E82-34E759152DFE}" destId="{36EE8368-9527-AD4E-9E2C-FE0D7C677726}" srcOrd="1" destOrd="0" presId="urn:microsoft.com/office/officeart/2017/3/layout/HorizontalLabelsTimeline"/>
    <dgm:cxn modelId="{AE24F447-EF12-7042-9264-9707E4E0AA9D}" type="presParOf" srcId="{AFC860B2-2247-D348-9E82-34E759152DFE}" destId="{DF887CE1-B028-8745-A5DA-C793D7AD7F53}" srcOrd="2" destOrd="0" presId="urn:microsoft.com/office/officeart/2017/3/layout/HorizontalLabelsTimeline"/>
    <dgm:cxn modelId="{D7559D1B-59C1-D241-AAC4-FC1D9B4ABE9E}" type="presParOf" srcId="{DF887CE1-B028-8745-A5DA-C793D7AD7F53}" destId="{6BC8CDD0-C00E-734D-A150-7C3F4D73AB26}" srcOrd="0" destOrd="0" presId="urn:microsoft.com/office/officeart/2017/3/layout/HorizontalLabelsTimeline"/>
    <dgm:cxn modelId="{61B68FCF-CC7A-C740-86C7-F682D32AC5BD}" type="presParOf" srcId="{DF887CE1-B028-8745-A5DA-C793D7AD7F53}" destId="{BE715794-4B18-5148-89EC-458E69B4387E}" srcOrd="1" destOrd="0" presId="urn:microsoft.com/office/officeart/2017/3/layout/HorizontalLabelsTimeline"/>
    <dgm:cxn modelId="{7AD529AE-2E34-CA49-9904-E620CF830559}" type="presParOf" srcId="{BE715794-4B18-5148-89EC-458E69B4387E}" destId="{48F33C09-1F5F-9E46-BFFE-93457FB5352D}" srcOrd="0" destOrd="0" presId="urn:microsoft.com/office/officeart/2017/3/layout/HorizontalLabelsTimeline"/>
    <dgm:cxn modelId="{AE0EB076-DAAE-BF4A-B794-EE0C0DD56D0D}" type="presParOf" srcId="{BE715794-4B18-5148-89EC-458E69B4387E}" destId="{77777755-2E2F-3548-BF6C-6AF189D94312}" srcOrd="1" destOrd="0" presId="urn:microsoft.com/office/officeart/2017/3/layout/HorizontalLabelsTimeline"/>
    <dgm:cxn modelId="{70CE56B0-99C8-7C4D-A8DC-D1F32A6CF469}" type="presParOf" srcId="{DF887CE1-B028-8745-A5DA-C793D7AD7F53}" destId="{FE4A0C6B-FCA2-5241-90DF-6DDD1AC670FD}" srcOrd="2" destOrd="0" presId="urn:microsoft.com/office/officeart/2017/3/layout/HorizontalLabelsTimeline"/>
    <dgm:cxn modelId="{FF213110-89FC-3C4E-A8FF-5227B8161ACB}" type="presParOf" srcId="{DF887CE1-B028-8745-A5DA-C793D7AD7F53}" destId="{B14E82E5-43F3-A940-BAD6-97A4C8533E27}" srcOrd="3" destOrd="0" presId="urn:microsoft.com/office/officeart/2017/3/layout/HorizontalLabelsTimeline"/>
    <dgm:cxn modelId="{15C27515-54AF-BB42-BFF4-3A621369CEE5}" type="presParOf" srcId="{DF887CE1-B028-8745-A5DA-C793D7AD7F53}" destId="{8898061E-52EE-3A4B-AB7C-6FBB768E35E6}" srcOrd="4" destOrd="0" presId="urn:microsoft.com/office/officeart/2017/3/layout/HorizontalLabelsTimeline"/>
    <dgm:cxn modelId="{E2E5B44C-5908-7D4E-A684-BAB082471347}" type="presParOf" srcId="{AFC860B2-2247-D348-9E82-34E759152DFE}" destId="{00324879-47BD-6B4D-8D41-25A8EE97291F}" srcOrd="3" destOrd="0" presId="urn:microsoft.com/office/officeart/2017/3/layout/HorizontalLabelsTimeline"/>
    <dgm:cxn modelId="{9948D3EC-19B4-2B4D-87DF-5310CFD1C1E0}" type="presParOf" srcId="{AFC860B2-2247-D348-9E82-34E759152DFE}" destId="{17E6835A-738D-E141-9DD0-FE4114D7FCF4}" srcOrd="4" destOrd="0" presId="urn:microsoft.com/office/officeart/2017/3/layout/HorizontalLabelsTimeline"/>
    <dgm:cxn modelId="{99CE5FC3-6DFB-E742-9915-C9AECF9B23D0}" type="presParOf" srcId="{17E6835A-738D-E141-9DD0-FE4114D7FCF4}" destId="{8CDAE8FA-F90A-3242-877D-DF09668C6F75}" srcOrd="0" destOrd="0" presId="urn:microsoft.com/office/officeart/2017/3/layout/HorizontalLabelsTimeline"/>
    <dgm:cxn modelId="{7B4265CD-6087-114C-A289-2432122D72A4}" type="presParOf" srcId="{17E6835A-738D-E141-9DD0-FE4114D7FCF4}" destId="{A0F4E3D5-F53D-9149-BAD2-F75D9EE4CB01}" srcOrd="1" destOrd="0" presId="urn:microsoft.com/office/officeart/2017/3/layout/HorizontalLabelsTimeline"/>
    <dgm:cxn modelId="{3AA5B8EC-7218-C84A-809C-9EB89A7E8538}" type="presParOf" srcId="{A0F4E3D5-F53D-9149-BAD2-F75D9EE4CB01}" destId="{276BEC3B-D9A5-6949-B7CF-4F06378EE39C}" srcOrd="0" destOrd="0" presId="urn:microsoft.com/office/officeart/2017/3/layout/HorizontalLabelsTimeline"/>
    <dgm:cxn modelId="{F0F99F3C-89DB-8F4E-BA7F-ED73F7240C3B}" type="presParOf" srcId="{A0F4E3D5-F53D-9149-BAD2-F75D9EE4CB01}" destId="{311527C6-1A8D-BA42-B662-3E9FCC9EA0E1}" srcOrd="1" destOrd="0" presId="urn:microsoft.com/office/officeart/2017/3/layout/HorizontalLabelsTimeline"/>
    <dgm:cxn modelId="{3D43BC0F-D509-3141-85DC-ABB42C78A04B}" type="presParOf" srcId="{17E6835A-738D-E141-9DD0-FE4114D7FCF4}" destId="{74A57769-BE11-4541-9429-8D036847B319}" srcOrd="2" destOrd="0" presId="urn:microsoft.com/office/officeart/2017/3/layout/HorizontalLabelsTimeline"/>
    <dgm:cxn modelId="{EA38D888-09A8-784A-8434-2EEDFB0B57A3}" type="presParOf" srcId="{17E6835A-738D-E141-9DD0-FE4114D7FCF4}" destId="{BC61B363-50F8-3A4A-A763-B1BDFA7E9A63}" srcOrd="3" destOrd="0" presId="urn:microsoft.com/office/officeart/2017/3/layout/HorizontalLabelsTimeline"/>
    <dgm:cxn modelId="{5F32D2CE-9D14-B84F-9CA8-4905E7302C73}" type="presParOf" srcId="{17E6835A-738D-E141-9DD0-FE4114D7FCF4}" destId="{9298185A-0DF4-A149-8E08-BB464F2C729D}" srcOrd="4" destOrd="0" presId="urn:microsoft.com/office/officeart/2017/3/layout/HorizontalLabels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5EB1D-F8D6-EE4E-A866-92D415C45E7E}">
      <dsp:nvSpPr>
        <dsp:cNvPr id="0" name=""/>
        <dsp:cNvSpPr/>
      </dsp:nvSpPr>
      <dsp:spPr>
        <a:xfrm>
          <a:off x="0" y="1463040"/>
          <a:ext cx="8229600" cy="195072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A8FFC-0B94-9F41-B32A-266648F5E95D}">
      <dsp:nvSpPr>
        <dsp:cNvPr id="0" name=""/>
        <dsp:cNvSpPr/>
      </dsp:nvSpPr>
      <dsp:spPr>
        <a:xfrm>
          <a:off x="632" y="0"/>
          <a:ext cx="101443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Force Formed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accent6"/>
              </a:solidFill>
            </a:rPr>
            <a:t>October 2017</a:t>
          </a:r>
          <a:endParaRPr lang="en-US" sz="1300" kern="1200" dirty="0">
            <a:solidFill>
              <a:schemeClr val="accent6"/>
            </a:solidFill>
          </a:endParaRPr>
        </a:p>
      </dsp:txBody>
      <dsp:txXfrm>
        <a:off x="632" y="0"/>
        <a:ext cx="1014434" cy="1950720"/>
      </dsp:txXfrm>
    </dsp:sp>
    <dsp:sp modelId="{70089CA4-E2EE-C94B-9BDC-6BAFFC389954}">
      <dsp:nvSpPr>
        <dsp:cNvPr id="0" name=""/>
        <dsp:cNvSpPr/>
      </dsp:nvSpPr>
      <dsp:spPr>
        <a:xfrm>
          <a:off x="264010" y="2194560"/>
          <a:ext cx="487680" cy="4876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50CE0-4856-6044-AD3B-630D26FD0313}">
      <dsp:nvSpPr>
        <dsp:cNvPr id="0" name=""/>
        <dsp:cNvSpPr/>
      </dsp:nvSpPr>
      <dsp:spPr>
        <a:xfrm>
          <a:off x="1065789" y="2926080"/>
          <a:ext cx="101443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79463D"/>
              </a:solidFill>
            </a:rPr>
            <a:t>March 2019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Merger of Practice </a:t>
          </a:r>
          <a:r>
            <a:rPr lang="en-US" sz="1300" kern="1200" dirty="0" err="1" smtClean="0"/>
            <a:t>Stds</a:t>
          </a:r>
          <a:r>
            <a:rPr lang="en-US" sz="1300" kern="1200" dirty="0" smtClean="0"/>
            <a:t> and 10 Year Review projects</a:t>
          </a:r>
          <a:endParaRPr lang="en-US" sz="1300" kern="1200" dirty="0"/>
        </a:p>
      </dsp:txBody>
      <dsp:txXfrm>
        <a:off x="1065789" y="2926080"/>
        <a:ext cx="1014434" cy="1950720"/>
      </dsp:txXfrm>
    </dsp:sp>
    <dsp:sp modelId="{0A19D2AB-8D12-1040-9610-D50686ED82D2}">
      <dsp:nvSpPr>
        <dsp:cNvPr id="0" name=""/>
        <dsp:cNvSpPr/>
      </dsp:nvSpPr>
      <dsp:spPr>
        <a:xfrm>
          <a:off x="1329166" y="2194560"/>
          <a:ext cx="487680" cy="4876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E934A-1E62-8449-A010-3DFD1B6D8D77}">
      <dsp:nvSpPr>
        <dsp:cNvPr id="0" name=""/>
        <dsp:cNvSpPr/>
      </dsp:nvSpPr>
      <dsp:spPr>
        <a:xfrm>
          <a:off x="2130946" y="0"/>
          <a:ext cx="101443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Launch of Consultant TOR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79463D"/>
              </a:solidFill>
            </a:rPr>
            <a:t>June 2019</a:t>
          </a:r>
          <a:endParaRPr lang="en-US" sz="1300" kern="1200" dirty="0">
            <a:solidFill>
              <a:srgbClr val="79463D"/>
            </a:solidFill>
          </a:endParaRPr>
        </a:p>
      </dsp:txBody>
      <dsp:txXfrm>
        <a:off x="2130946" y="0"/>
        <a:ext cx="1014434" cy="1950720"/>
      </dsp:txXfrm>
    </dsp:sp>
    <dsp:sp modelId="{8C82C54B-E4BF-2C43-8E42-6F2B819FDA2E}">
      <dsp:nvSpPr>
        <dsp:cNvPr id="0" name=""/>
        <dsp:cNvSpPr/>
      </dsp:nvSpPr>
      <dsp:spPr>
        <a:xfrm>
          <a:off x="2394323" y="2194560"/>
          <a:ext cx="487680" cy="4876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23376-5700-7144-90EF-D3C15C7AE4BE}">
      <dsp:nvSpPr>
        <dsp:cNvPr id="0" name=""/>
        <dsp:cNvSpPr/>
      </dsp:nvSpPr>
      <dsp:spPr>
        <a:xfrm>
          <a:off x="3196102" y="2926080"/>
          <a:ext cx="101443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79463D"/>
              </a:solidFill>
            </a:rPr>
            <a:t>August 2019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Wolfs Co/Aligning Visions Hired</a:t>
          </a:r>
          <a:endParaRPr lang="en-US" sz="1300" kern="1200" dirty="0"/>
        </a:p>
      </dsp:txBody>
      <dsp:txXfrm>
        <a:off x="3196102" y="2926080"/>
        <a:ext cx="1014434" cy="1950720"/>
      </dsp:txXfrm>
    </dsp:sp>
    <dsp:sp modelId="{3DDF5ECD-43F2-4848-B8BD-78FD5BC39AA2}">
      <dsp:nvSpPr>
        <dsp:cNvPr id="0" name=""/>
        <dsp:cNvSpPr/>
      </dsp:nvSpPr>
      <dsp:spPr>
        <a:xfrm>
          <a:off x="3459479" y="2194560"/>
          <a:ext cx="487680" cy="4876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268F9-E830-B543-B774-7080B6562882}">
      <dsp:nvSpPr>
        <dsp:cNvPr id="0" name=""/>
        <dsp:cNvSpPr/>
      </dsp:nvSpPr>
      <dsp:spPr>
        <a:xfrm>
          <a:off x="4261259" y="0"/>
          <a:ext cx="101443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Launch of Practice Standards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79463D"/>
              </a:solidFill>
            </a:rPr>
            <a:t>October 2020</a:t>
          </a:r>
          <a:endParaRPr lang="en-US" sz="1300" kern="1200" dirty="0">
            <a:solidFill>
              <a:srgbClr val="79463D"/>
            </a:solidFill>
          </a:endParaRPr>
        </a:p>
      </dsp:txBody>
      <dsp:txXfrm>
        <a:off x="4261259" y="0"/>
        <a:ext cx="1014434" cy="1950720"/>
      </dsp:txXfrm>
    </dsp:sp>
    <dsp:sp modelId="{06F696A3-673A-BF40-9EEA-CCB91EA4A041}">
      <dsp:nvSpPr>
        <dsp:cNvPr id="0" name=""/>
        <dsp:cNvSpPr/>
      </dsp:nvSpPr>
      <dsp:spPr>
        <a:xfrm>
          <a:off x="4524636" y="2194560"/>
          <a:ext cx="487680" cy="4876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43ECD7-2C4D-A14C-9C95-AAAA0639FB6E}">
      <dsp:nvSpPr>
        <dsp:cNvPr id="0" name=""/>
        <dsp:cNvSpPr/>
      </dsp:nvSpPr>
      <dsp:spPr>
        <a:xfrm>
          <a:off x="5326415" y="2926080"/>
          <a:ext cx="101443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79463D"/>
              </a:solidFill>
            </a:rPr>
            <a:t>November 2020 </a:t>
          </a:r>
          <a:r>
            <a:rPr lang="en-US" sz="1300" kern="1200" dirty="0" smtClean="0"/>
            <a:t>Launch of 10-Year Review</a:t>
          </a:r>
          <a:endParaRPr lang="en-US" sz="1300" kern="1200" dirty="0"/>
        </a:p>
      </dsp:txBody>
      <dsp:txXfrm>
        <a:off x="5326415" y="2926080"/>
        <a:ext cx="1014434" cy="1950720"/>
      </dsp:txXfrm>
    </dsp:sp>
    <dsp:sp modelId="{D635B194-18F2-524B-B119-436522C3A6D6}">
      <dsp:nvSpPr>
        <dsp:cNvPr id="0" name=""/>
        <dsp:cNvSpPr/>
      </dsp:nvSpPr>
      <dsp:spPr>
        <a:xfrm>
          <a:off x="5589793" y="2194560"/>
          <a:ext cx="487680" cy="4876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D7FFD-CF5C-0B46-BAFA-BD1C9ADE6421}">
      <dsp:nvSpPr>
        <dsp:cNvPr id="0" name=""/>
        <dsp:cNvSpPr/>
      </dsp:nvSpPr>
      <dsp:spPr>
        <a:xfrm>
          <a:off x="6391572" y="0"/>
          <a:ext cx="101443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PS Webinar Series Begins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>
              <a:solidFill>
                <a:srgbClr val="79463D"/>
              </a:solidFill>
            </a:rPr>
            <a:t>January 2021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6391572" y="0"/>
        <a:ext cx="1014434" cy="1950720"/>
      </dsp:txXfrm>
    </dsp:sp>
    <dsp:sp modelId="{F4E3D7DD-B1CE-E549-AF2A-A29DFC506B82}">
      <dsp:nvSpPr>
        <dsp:cNvPr id="0" name=""/>
        <dsp:cNvSpPr/>
      </dsp:nvSpPr>
      <dsp:spPr>
        <a:xfrm>
          <a:off x="6654949" y="2194560"/>
          <a:ext cx="487680" cy="4876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30DED-EB45-B245-8454-454435A7D1DE}">
      <dsp:nvSpPr>
        <dsp:cNvPr id="0" name=""/>
        <dsp:cNvSpPr/>
      </dsp:nvSpPr>
      <dsp:spPr>
        <a:xfrm>
          <a:off x="0" y="2786062"/>
          <a:ext cx="500658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057B4-F0EE-3047-A603-20B47A6E6266}">
      <dsp:nvSpPr>
        <dsp:cNvPr id="0" name=""/>
        <dsp:cNvSpPr/>
      </dsp:nvSpPr>
      <dsp:spPr>
        <a:xfrm>
          <a:off x="150197" y="1727358"/>
          <a:ext cx="2202896" cy="6686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 Oct.</a:t>
          </a:r>
          <a:endParaRPr lang="en-US" sz="2000" kern="1200" dirty="0"/>
        </a:p>
      </dsp:txBody>
      <dsp:txXfrm>
        <a:off x="150197" y="1727358"/>
        <a:ext cx="2202896" cy="668655"/>
      </dsp:txXfrm>
    </dsp:sp>
    <dsp:sp modelId="{61D0811E-8C88-264A-95D0-C21346BD9EEE}">
      <dsp:nvSpPr>
        <dsp:cNvPr id="0" name=""/>
        <dsp:cNvSpPr/>
      </dsp:nvSpPr>
      <dsp:spPr>
        <a:xfrm>
          <a:off x="150197" y="927375"/>
          <a:ext cx="2202896" cy="7999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Risk Management &amp; Safeguards</a:t>
          </a:r>
          <a:endParaRPr lang="en-US" sz="1700" kern="1200" dirty="0"/>
        </a:p>
      </dsp:txBody>
      <dsp:txXfrm>
        <a:off x="150197" y="927375"/>
        <a:ext cx="2202896" cy="799983"/>
      </dsp:txXfrm>
    </dsp:sp>
    <dsp:sp modelId="{3059E898-9CE5-D041-8409-339C191DB446}">
      <dsp:nvSpPr>
        <dsp:cNvPr id="0" name=""/>
        <dsp:cNvSpPr/>
      </dsp:nvSpPr>
      <dsp:spPr>
        <a:xfrm>
          <a:off x="1251645" y="2396013"/>
          <a:ext cx="0" cy="390048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E8202-DF9A-5D48-8725-B01BED671A47}">
      <dsp:nvSpPr>
        <dsp:cNvPr id="0" name=""/>
        <dsp:cNvSpPr/>
      </dsp:nvSpPr>
      <dsp:spPr>
        <a:xfrm rot="2700000">
          <a:off x="1208304" y="2742721"/>
          <a:ext cx="86681" cy="86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8CDD0-C00E-734D-A150-7C3F4D73AB26}">
      <dsp:nvSpPr>
        <dsp:cNvPr id="0" name=""/>
        <dsp:cNvSpPr/>
      </dsp:nvSpPr>
      <dsp:spPr>
        <a:xfrm>
          <a:off x="1401842" y="3176111"/>
          <a:ext cx="2202896" cy="668655"/>
        </a:xfrm>
        <a:prstGeom prst="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16 Nov.</a:t>
          </a:r>
          <a:endParaRPr lang="en-US" sz="2000" kern="1200" dirty="0"/>
        </a:p>
      </dsp:txBody>
      <dsp:txXfrm>
        <a:off x="1401842" y="3176111"/>
        <a:ext cx="2202896" cy="668655"/>
      </dsp:txXfrm>
    </dsp:sp>
    <dsp:sp modelId="{48F33C09-1F5F-9E46-BFFE-93457FB5352D}">
      <dsp:nvSpPr>
        <dsp:cNvPr id="0" name=""/>
        <dsp:cNvSpPr/>
      </dsp:nvSpPr>
      <dsp:spPr>
        <a:xfrm>
          <a:off x="1401842" y="3844766"/>
          <a:ext cx="2202896" cy="1031557"/>
        </a:xfrm>
        <a:prstGeom prst="rect">
          <a:avLst/>
        </a:prstGeom>
        <a:solidFill>
          <a:schemeClr val="accent5">
            <a:tint val="40000"/>
            <a:alpha val="90000"/>
            <a:hueOff val="-6334772"/>
            <a:satOff val="-560"/>
            <a:lumOff val="-1816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-6334772"/>
              <a:satOff val="-560"/>
              <a:lumOff val="-1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Using the Standards: Starting a CTF</a:t>
          </a:r>
          <a:endParaRPr lang="en-US" sz="1700" kern="1200" dirty="0"/>
        </a:p>
      </dsp:txBody>
      <dsp:txXfrm>
        <a:off x="1401842" y="3844766"/>
        <a:ext cx="2202896" cy="1031557"/>
      </dsp:txXfrm>
    </dsp:sp>
    <dsp:sp modelId="{FE4A0C6B-FCA2-5241-90DF-6DDD1AC670FD}">
      <dsp:nvSpPr>
        <dsp:cNvPr id="0" name=""/>
        <dsp:cNvSpPr/>
      </dsp:nvSpPr>
      <dsp:spPr>
        <a:xfrm>
          <a:off x="2503290" y="2786062"/>
          <a:ext cx="0" cy="390048"/>
        </a:xfrm>
        <a:prstGeom prst="line">
          <a:avLst/>
        </a:prstGeom>
        <a:noFill/>
        <a:ln w="95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E82E5-43F3-A940-BAD6-97A4C8533E27}">
      <dsp:nvSpPr>
        <dsp:cNvPr id="0" name=""/>
        <dsp:cNvSpPr/>
      </dsp:nvSpPr>
      <dsp:spPr>
        <a:xfrm rot="2700000">
          <a:off x="2459950" y="2742721"/>
          <a:ext cx="86681" cy="86681"/>
        </a:xfrm>
        <a:prstGeom prst="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AE8FA-F90A-3242-877D-DF09668C6F75}">
      <dsp:nvSpPr>
        <dsp:cNvPr id="0" name=""/>
        <dsp:cNvSpPr/>
      </dsp:nvSpPr>
      <dsp:spPr>
        <a:xfrm>
          <a:off x="2653488" y="1727358"/>
          <a:ext cx="2202896" cy="668655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 smtClean="0"/>
            <a:t>18 Jan. 2022</a:t>
          </a:r>
          <a:endParaRPr lang="en-US" sz="2000" kern="1200" dirty="0"/>
        </a:p>
      </dsp:txBody>
      <dsp:txXfrm>
        <a:off x="2653488" y="1727358"/>
        <a:ext cx="2202896" cy="668655"/>
      </dsp:txXfrm>
    </dsp:sp>
    <dsp:sp modelId="{276BEC3B-D9A5-6949-B7CF-4F06378EE39C}">
      <dsp:nvSpPr>
        <dsp:cNvPr id="0" name=""/>
        <dsp:cNvSpPr/>
      </dsp:nvSpPr>
      <dsp:spPr>
        <a:xfrm>
          <a:off x="2653488" y="464227"/>
          <a:ext cx="2202896" cy="1263131"/>
        </a:xfrm>
        <a:prstGeom prst="rect">
          <a:avLst/>
        </a:prstGeom>
        <a:solidFill>
          <a:schemeClr val="accent5">
            <a:tint val="40000"/>
            <a:alpha val="90000"/>
            <a:hueOff val="-12669544"/>
            <a:satOff val="-1120"/>
            <a:lumOff val="-3633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-12669544"/>
              <a:satOff val="-1120"/>
              <a:lumOff val="-3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Using the </a:t>
          </a:r>
          <a:r>
            <a:rPr lang="en-US" sz="1700" kern="1200" dirty="0" smtClean="0"/>
            <a:t>Standards: Assessment </a:t>
          </a:r>
          <a:r>
            <a:rPr lang="en-US" sz="1700" kern="1200" dirty="0"/>
            <a:t>and </a:t>
          </a:r>
          <a:r>
            <a:rPr lang="en-US" sz="1700" kern="1200" dirty="0" smtClean="0"/>
            <a:t>Self-Assessment</a:t>
          </a:r>
          <a:endParaRPr lang="en-US" sz="1700" kern="1200" dirty="0"/>
        </a:p>
      </dsp:txBody>
      <dsp:txXfrm>
        <a:off x="2653488" y="464227"/>
        <a:ext cx="2202896" cy="1263131"/>
      </dsp:txXfrm>
    </dsp:sp>
    <dsp:sp modelId="{74A57769-BE11-4541-9429-8D036847B319}">
      <dsp:nvSpPr>
        <dsp:cNvPr id="0" name=""/>
        <dsp:cNvSpPr/>
      </dsp:nvSpPr>
      <dsp:spPr>
        <a:xfrm>
          <a:off x="3754936" y="2396013"/>
          <a:ext cx="0" cy="390048"/>
        </a:xfrm>
        <a:prstGeom prst="line">
          <a:avLst/>
        </a:prstGeom>
        <a:noFill/>
        <a:ln w="95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1B363-50F8-3A4A-A763-B1BDFA7E9A63}">
      <dsp:nvSpPr>
        <dsp:cNvPr id="0" name=""/>
        <dsp:cNvSpPr/>
      </dsp:nvSpPr>
      <dsp:spPr>
        <a:xfrm rot="2700000">
          <a:off x="3711595" y="2742721"/>
          <a:ext cx="86681" cy="8668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 xmlns="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3C90D-60D1-104D-B96E-3291C5567A48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F58BC-04E7-6B41-AC7F-07D9937EA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7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1d116f78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gb1d116f78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KATY)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Organizing principle like Reason for the Standard, Practical Considerations, Evidenced by. </a:t>
            </a:r>
          </a:p>
          <a:p>
            <a:r>
              <a:rPr lang="x-none" dirty="0"/>
              <a:t>Regroup was Operations splitting Instit Effectiveness and Programs (more than grant making)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F58BC-04E7-6B41-AC7F-07D9937EA6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F58BC-04E7-6B41-AC7F-07D9937EA6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Key functions such as financial administration, contract management, procurement etc.)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F58BC-04E7-6B41-AC7F-07D9937EA6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Key functions such as financial administration, contract management, procurement etc.)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F58BC-04E7-6B41-AC7F-07D9937EA6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/>
              <a:t>Speaker: Paquita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/>
              <a:t>Interdependent crises of biodiversity loss, ecosystem degradation and climate change –  -- immediate link to human well being.  30% of the planet by 2030</a:t>
            </a:r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3B3B3-699C-A347-AA4E-8401A9886006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539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ee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8794A4-D8E2-6842-BA39-C205AFAF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165441"/>
            <a:ext cx="9144000" cy="1692561"/>
          </a:xfrm>
          <a:prstGeom prst="rect">
            <a:avLst/>
          </a:prstGeom>
          <a:solidFill>
            <a:srgbClr val="000000">
              <a:alpha val="60392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306B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71921" y="5394497"/>
            <a:ext cx="8080276" cy="14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T Pressura"/>
                <a:cs typeface="GT Press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Background_PPT_CBF_HeaderGreen_Si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759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595959"/>
                </a:solidFill>
                <a:latin typeface="GT Pressura"/>
                <a:cs typeface="GT Pressura"/>
              </a:defRPr>
            </a:lvl1pPr>
            <a:lvl2pPr>
              <a:defRPr sz="2400" b="0" i="0">
                <a:solidFill>
                  <a:srgbClr val="595959"/>
                </a:solidFill>
                <a:latin typeface="GT Pressura"/>
                <a:cs typeface="GT Pressura"/>
              </a:defRPr>
            </a:lvl2pPr>
            <a:lvl3pPr>
              <a:defRPr sz="2000" b="0" i="0">
                <a:solidFill>
                  <a:srgbClr val="595959"/>
                </a:solidFill>
                <a:latin typeface="GT Pressura"/>
                <a:cs typeface="GT Pressura"/>
              </a:defRPr>
            </a:lvl3pPr>
            <a:lvl4pPr>
              <a:defRPr sz="1800" b="0" i="0">
                <a:solidFill>
                  <a:srgbClr val="595959"/>
                </a:solidFill>
                <a:latin typeface="GT Pressura"/>
                <a:cs typeface="GT Pressura"/>
              </a:defRPr>
            </a:lvl4pPr>
            <a:lvl5pPr>
              <a:defRPr sz="1800" b="0" i="0">
                <a:solidFill>
                  <a:srgbClr val="595959"/>
                </a:solidFill>
                <a:latin typeface="GT Pressura"/>
                <a:cs typeface="GT Pressur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759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GT Pressura"/>
                <a:cs typeface="GT Pressura"/>
              </a:defRPr>
            </a:lvl1pPr>
            <a:lvl2pPr>
              <a:defRPr sz="2400">
                <a:solidFill>
                  <a:srgbClr val="595959"/>
                </a:solidFill>
                <a:latin typeface="GT Pressura"/>
                <a:cs typeface="GT Pressura"/>
              </a:defRPr>
            </a:lvl2pPr>
            <a:lvl3pPr>
              <a:defRPr sz="2000">
                <a:solidFill>
                  <a:srgbClr val="595959"/>
                </a:solidFill>
                <a:latin typeface="GT Pressura"/>
                <a:cs typeface="GT Pressura"/>
              </a:defRPr>
            </a:lvl3pPr>
            <a:lvl4pPr>
              <a:defRPr sz="1800">
                <a:solidFill>
                  <a:srgbClr val="595959"/>
                </a:solidFill>
                <a:latin typeface="GT Pressura"/>
                <a:cs typeface="GT Pressura"/>
              </a:defRPr>
            </a:lvl4pPr>
            <a:lvl5pPr>
              <a:defRPr sz="1800">
                <a:solidFill>
                  <a:srgbClr val="595959"/>
                </a:solidFill>
                <a:latin typeface="GT Pressura"/>
                <a:cs typeface="GT Pressur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30479"/>
            <a:ext cx="8229600" cy="82195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C306B"/>
                </a:solidFill>
                <a:latin typeface="GT Pressura"/>
                <a:cs typeface="GT Press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Background_PPT_CBF_Header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2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een 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427595"/>
            <a:ext cx="5004847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595959"/>
                </a:solidFill>
                <a:latin typeface="GT Pressura"/>
                <a:cs typeface="GT Pressura"/>
              </a:defRPr>
            </a:lvl1pPr>
            <a:lvl2pPr>
              <a:defRPr sz="2400" b="0" i="0">
                <a:solidFill>
                  <a:srgbClr val="595959"/>
                </a:solidFill>
                <a:latin typeface="GT Pressura"/>
                <a:cs typeface="GT Pressura"/>
              </a:defRPr>
            </a:lvl2pPr>
            <a:lvl3pPr>
              <a:defRPr sz="2000" b="0" i="0">
                <a:solidFill>
                  <a:srgbClr val="595959"/>
                </a:solidFill>
                <a:latin typeface="GT Pressura"/>
                <a:cs typeface="GT Pressura"/>
              </a:defRPr>
            </a:lvl3pPr>
            <a:lvl4pPr>
              <a:defRPr sz="1800" b="0" i="0">
                <a:solidFill>
                  <a:srgbClr val="595959"/>
                </a:solidFill>
                <a:latin typeface="GT Pressura"/>
                <a:cs typeface="GT Pressura"/>
              </a:defRPr>
            </a:lvl4pPr>
            <a:lvl5pPr>
              <a:defRPr sz="1800" b="0" i="0">
                <a:solidFill>
                  <a:srgbClr val="595959"/>
                </a:solidFill>
                <a:latin typeface="GT Pressura"/>
                <a:cs typeface="GT Pressur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30479"/>
            <a:ext cx="8229600" cy="821951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68C39"/>
                </a:solidFill>
                <a:latin typeface="GT Pressura"/>
                <a:cs typeface="GT Press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ackground_PPT_CBF_Header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5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CDA83D-A5C3-9649-9A2A-BA1F3E284CDB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169D97C-EFC5-664F-99DE-259C23C66B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_CFA_A.eps"/>
          <p:cNvPicPr>
            <a:picLocks noChangeAspect="1"/>
          </p:cNvPicPr>
          <p:nvPr userDrawn="1"/>
        </p:nvPicPr>
        <p:blipFill rotWithShape="1">
          <a:blip r:embed="rId16"/>
          <a:srcRect/>
          <a:stretch/>
        </p:blipFill>
        <p:spPr>
          <a:xfrm>
            <a:off x="7778556" y="-96643"/>
            <a:ext cx="1365444" cy="557899"/>
          </a:xfrm>
          <a:prstGeom prst="rect">
            <a:avLst/>
          </a:prstGeom>
        </p:spPr>
      </p:pic>
      <p:pic>
        <p:nvPicPr>
          <p:cNvPr id="11" name="Picture 10" descr="Logo_CFA_A.eps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3" t="31728" r="57268" b="31004"/>
          <a:stretch/>
        </p:blipFill>
        <p:spPr>
          <a:xfrm>
            <a:off x="7967331" y="-52846"/>
            <a:ext cx="1112896" cy="4441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61" r:id="rId12"/>
    <p:sldLayoutId id="2147483862" r:id="rId13"/>
    <p:sldLayoutId id="214748386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hyperlink" Target="http://drive.google.com/file/d/10e-B_MZbkdw_XbesRgOJufVCnpkQUx7d/view" TargetMode="External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CFA_A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8" r="7268"/>
          <a:stretch/>
        </p:blipFill>
        <p:spPr>
          <a:xfrm>
            <a:off x="-175179" y="0"/>
            <a:ext cx="3592736" cy="144701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01763" y="1371601"/>
            <a:ext cx="8232639" cy="1927225"/>
          </a:xfrm>
        </p:spPr>
        <p:txBody>
          <a:bodyPr/>
          <a:lstStyle/>
          <a:p>
            <a:r>
              <a:rPr lang="en-US" sz="3200" dirty="0"/>
              <a:t>CAFÉ Assembly</a:t>
            </a:r>
            <a:br>
              <a:rPr lang="en-US" sz="3200" dirty="0"/>
            </a:br>
            <a:r>
              <a:rPr lang="en-US" sz="2000" dirty="0"/>
              <a:t>October 6, </a:t>
            </a:r>
            <a:r>
              <a:rPr lang="en-US" sz="2000" dirty="0" smtClean="0"/>
              <a:t>2021</a:t>
            </a:r>
            <a:endParaRPr lang="en-US" sz="20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01763" y="3505200"/>
            <a:ext cx="6784839" cy="1752600"/>
          </a:xfrm>
        </p:spPr>
        <p:txBody>
          <a:bodyPr/>
          <a:lstStyle/>
          <a:p>
            <a:r>
              <a:rPr lang="en-US" dirty="0"/>
              <a:t>Katy Mathias</a:t>
            </a:r>
          </a:p>
          <a:p>
            <a:r>
              <a:rPr lang="en-US" dirty="0"/>
              <a:t>CFA </a:t>
            </a:r>
            <a:r>
              <a:rPr lang="en-US" dirty="0" smtClean="0"/>
              <a:t>Secretariat</a:t>
            </a:r>
            <a:endParaRPr lang="en-US" dirty="0"/>
          </a:p>
        </p:txBody>
      </p:sp>
      <p:pic>
        <p:nvPicPr>
          <p:cNvPr id="2" name="Picture 1" descr="PS 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458" y="0"/>
            <a:ext cx="5213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1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Standards are organized into seven Core Areas</a:t>
            </a:r>
            <a:endParaRPr lang="en-US" sz="3200" dirty="0"/>
          </a:p>
        </p:txBody>
      </p:sp>
      <p:pic>
        <p:nvPicPr>
          <p:cNvPr id="3" name="Picture 2" descr="Screen Shot 2021-10-05 at 10.31.2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363" y="4690414"/>
            <a:ext cx="1456727" cy="1805396"/>
          </a:xfrm>
          <a:prstGeom prst="rect">
            <a:avLst/>
          </a:prstGeom>
        </p:spPr>
      </p:pic>
      <p:pic>
        <p:nvPicPr>
          <p:cNvPr id="4" name="Picture 3" descr="Screen Shot 2021-10-05 at 10.31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617" y="4690414"/>
            <a:ext cx="1450236" cy="1805396"/>
          </a:xfrm>
          <a:prstGeom prst="rect">
            <a:avLst/>
          </a:prstGeom>
        </p:spPr>
      </p:pic>
      <p:pic>
        <p:nvPicPr>
          <p:cNvPr id="5" name="Picture 4" descr="Screen Shot 2021-10-05 at 10.30.4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839" y="4690414"/>
            <a:ext cx="1478224" cy="1805396"/>
          </a:xfrm>
          <a:prstGeom prst="rect">
            <a:avLst/>
          </a:prstGeom>
        </p:spPr>
      </p:pic>
      <p:pic>
        <p:nvPicPr>
          <p:cNvPr id="6" name="Picture 5" descr="Screen Shot 2021-10-05 at 10.30.27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054" y="1986823"/>
            <a:ext cx="1468746" cy="1805396"/>
          </a:xfrm>
          <a:prstGeom prst="rect">
            <a:avLst/>
          </a:prstGeom>
        </p:spPr>
      </p:pic>
      <p:pic>
        <p:nvPicPr>
          <p:cNvPr id="7" name="Picture 6" descr="Screen Shot 2021-10-05 at 10.30.05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055" y="1986823"/>
            <a:ext cx="1467994" cy="1805396"/>
          </a:xfrm>
          <a:prstGeom prst="rect">
            <a:avLst/>
          </a:prstGeom>
        </p:spPr>
      </p:pic>
      <p:pic>
        <p:nvPicPr>
          <p:cNvPr id="8" name="Picture 7" descr="Screen Shot 2021-10-05 at 10.29.38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30" y="1986823"/>
            <a:ext cx="1486621" cy="1805396"/>
          </a:xfrm>
          <a:prstGeom prst="rect">
            <a:avLst/>
          </a:prstGeom>
        </p:spPr>
      </p:pic>
      <p:pic>
        <p:nvPicPr>
          <p:cNvPr id="9" name="Picture 8" descr="Screen Shot 2021-10-05 at 10.29.15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0" y="1986823"/>
            <a:ext cx="1478762" cy="18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48" y="536028"/>
            <a:ext cx="1629505" cy="1061547"/>
          </a:xfrm>
        </p:spPr>
        <p:txBody>
          <a:bodyPr>
            <a:normAutofit fontScale="90000"/>
          </a:bodyPr>
          <a:lstStyle/>
          <a:p>
            <a:r>
              <a:rPr lang="en-US" dirty="0"/>
              <a:t>7 Core </a:t>
            </a:r>
            <a:br>
              <a:rPr lang="en-US" dirty="0"/>
            </a:br>
            <a:r>
              <a:rPr lang="en-US" dirty="0"/>
              <a:t>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25" y="2711879"/>
            <a:ext cx="2349027" cy="515008"/>
          </a:xfrm>
          <a:solidFill>
            <a:srgbClr val="FFFD78"/>
          </a:solidFill>
          <a:ln>
            <a:solidFill>
              <a:srgbClr val="477DD2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2000" dirty="0"/>
              <a:t>Communications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B841BC-F5B7-884E-AF70-C20261FDC4A7}"/>
              </a:ext>
            </a:extLst>
          </p:cNvPr>
          <p:cNvSpPr txBox="1"/>
          <p:nvPr/>
        </p:nvSpPr>
        <p:spPr>
          <a:xfrm>
            <a:off x="2440763" y="536029"/>
            <a:ext cx="492443" cy="173420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vert="vert" wrap="square" rtlCol="0">
            <a:spAutoFit/>
          </a:bodyPr>
          <a:lstStyle/>
          <a:p>
            <a:pPr hangingPunct="0"/>
            <a:r>
              <a:rPr lang="x-none" sz="2000" dirty="0"/>
              <a:t>Governance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1D076E-5782-4C4A-B33A-07CCD94138F2}"/>
              </a:ext>
            </a:extLst>
          </p:cNvPr>
          <p:cNvSpPr txBox="1"/>
          <p:nvPr/>
        </p:nvSpPr>
        <p:spPr>
          <a:xfrm>
            <a:off x="3144681" y="536029"/>
            <a:ext cx="800219" cy="17342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vert" wrap="square" rtlCol="0">
            <a:spAutoFit/>
          </a:bodyPr>
          <a:lstStyle/>
          <a:p>
            <a:pPr hangingPunct="0"/>
            <a:r>
              <a:rPr lang="x-none" sz="2000" dirty="0"/>
              <a:t>Institutional Effectiveness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4E5AEF-ABD8-944D-87BB-BCCCAA233360}"/>
              </a:ext>
            </a:extLst>
          </p:cNvPr>
          <p:cNvSpPr txBox="1"/>
          <p:nvPr/>
        </p:nvSpPr>
        <p:spPr>
          <a:xfrm>
            <a:off x="4856076" y="546537"/>
            <a:ext cx="461665" cy="17236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vert" wrap="square" rtlCol="0">
            <a:spAutoFit/>
          </a:bodyPr>
          <a:lstStyle/>
          <a:p>
            <a:r>
              <a:rPr lang="x-none" dirty="0"/>
              <a:t>Administration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413CD9-FF83-8042-AFA0-BE47D980B925}"/>
              </a:ext>
            </a:extLst>
          </p:cNvPr>
          <p:cNvSpPr txBox="1"/>
          <p:nvPr/>
        </p:nvSpPr>
        <p:spPr>
          <a:xfrm>
            <a:off x="5523850" y="546537"/>
            <a:ext cx="800219" cy="17236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vert" wrap="square" rtlCol="0">
            <a:spAutoFit/>
          </a:bodyPr>
          <a:lstStyle/>
          <a:p>
            <a:pPr hangingPunct="0"/>
            <a:r>
              <a:rPr lang="x-none" sz="2000" dirty="0"/>
              <a:t>Asset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121019-18D5-9344-BFB6-526A0ABC6CFF}"/>
              </a:ext>
            </a:extLst>
          </p:cNvPr>
          <p:cNvSpPr txBox="1"/>
          <p:nvPr/>
        </p:nvSpPr>
        <p:spPr>
          <a:xfrm>
            <a:off x="6530178" y="546540"/>
            <a:ext cx="800219" cy="17236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vert" wrap="square" rtlCol="0">
            <a:spAutoFit/>
          </a:bodyPr>
          <a:lstStyle/>
          <a:p>
            <a:pPr hangingPunct="0"/>
            <a:r>
              <a:rPr lang="x-none" sz="2000" dirty="0"/>
              <a:t>Resource Mobilization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2644FD-E7CA-EC40-92C3-A8002F72AB6A}"/>
              </a:ext>
            </a:extLst>
          </p:cNvPr>
          <p:cNvSpPr txBox="1"/>
          <p:nvPr/>
        </p:nvSpPr>
        <p:spPr>
          <a:xfrm>
            <a:off x="4157531" y="536029"/>
            <a:ext cx="492443" cy="17342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vert" wrap="square" rtlCol="0">
            <a:spAutoFit/>
          </a:bodyPr>
          <a:lstStyle/>
          <a:p>
            <a:pPr hangingPunct="0"/>
            <a:r>
              <a:rPr lang="x-none" sz="2000" dirty="0"/>
              <a:t>Programs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AED4A9B-CDBF-3E4E-816A-967FFE048AC6}"/>
              </a:ext>
            </a:extLst>
          </p:cNvPr>
          <p:cNvSpPr txBox="1"/>
          <p:nvPr/>
        </p:nvSpPr>
        <p:spPr>
          <a:xfrm>
            <a:off x="7728230" y="546539"/>
            <a:ext cx="1415772" cy="1734207"/>
          </a:xfrm>
          <a:prstGeom prst="rect">
            <a:avLst/>
          </a:prstGeom>
          <a:solidFill>
            <a:srgbClr val="FFFD78"/>
          </a:solidFill>
          <a:ln>
            <a:solidFill>
              <a:schemeClr val="tx2"/>
            </a:solidFill>
          </a:ln>
        </p:spPr>
        <p:txBody>
          <a:bodyPr vert="vert" wrap="square" rtlCol="0">
            <a:spAutoFit/>
          </a:bodyPr>
          <a:lstStyle/>
          <a:p>
            <a:pPr hangingPunct="0"/>
            <a:r>
              <a:rPr lang="x-none" sz="2000" dirty="0"/>
              <a:t>Risk Management and Safeguards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440BB390-A219-A541-AC69-CCDFA74CF424}"/>
              </a:ext>
            </a:extLst>
          </p:cNvPr>
          <p:cNvSpPr txBox="1">
            <a:spLocks/>
          </p:cNvSpPr>
          <p:nvPr/>
        </p:nvSpPr>
        <p:spPr>
          <a:xfrm>
            <a:off x="69622" y="3396496"/>
            <a:ext cx="2349042" cy="515008"/>
          </a:xfrm>
          <a:prstGeom prst="rect">
            <a:avLst/>
          </a:prstGeom>
          <a:solidFill>
            <a:srgbClr val="FFFD78"/>
          </a:solidFill>
          <a:ln>
            <a:solidFill>
              <a:srgbClr val="477DD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sz="2000" dirty="0"/>
              <a:t>Human Resources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1D4BF286-98CA-B740-AF4F-9FC9C0937D9B}"/>
              </a:ext>
            </a:extLst>
          </p:cNvPr>
          <p:cNvSpPr txBox="1">
            <a:spLocks/>
          </p:cNvSpPr>
          <p:nvPr/>
        </p:nvSpPr>
        <p:spPr>
          <a:xfrm>
            <a:off x="69622" y="4135547"/>
            <a:ext cx="2349042" cy="515008"/>
          </a:xfrm>
          <a:prstGeom prst="rect">
            <a:avLst/>
          </a:prstGeom>
          <a:solidFill>
            <a:srgbClr val="FFFD78"/>
          </a:solidFill>
          <a:ln>
            <a:solidFill>
              <a:srgbClr val="477DD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sz="2000" dirty="0"/>
              <a:t>Technology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4355811-9E16-5844-A3F8-47663ACD2293}"/>
              </a:ext>
            </a:extLst>
          </p:cNvPr>
          <p:cNvSpPr txBox="1">
            <a:spLocks/>
          </p:cNvSpPr>
          <p:nvPr/>
        </p:nvSpPr>
        <p:spPr>
          <a:xfrm>
            <a:off x="69623" y="4856205"/>
            <a:ext cx="2349026" cy="710299"/>
          </a:xfrm>
          <a:prstGeom prst="rect">
            <a:avLst/>
          </a:prstGeom>
          <a:ln>
            <a:solidFill>
              <a:srgbClr val="477DD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Monitoring and </a:t>
            </a:r>
          </a:p>
          <a:p>
            <a:pPr marL="0" indent="0">
              <a:buNone/>
            </a:pPr>
            <a:r>
              <a:rPr lang="en-US" sz="2000" dirty="0"/>
              <a:t>Evaluation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CA082854-F040-684F-9712-2292E9279388}"/>
              </a:ext>
            </a:extLst>
          </p:cNvPr>
          <p:cNvSpPr txBox="1">
            <a:spLocks/>
          </p:cNvSpPr>
          <p:nvPr/>
        </p:nvSpPr>
        <p:spPr>
          <a:xfrm>
            <a:off x="130504" y="1708757"/>
            <a:ext cx="2045138" cy="106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77DD2"/>
                </a:solidFill>
              </a:rPr>
              <a:t>4 Cross-cutting Themes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1D9A469-A58C-D141-AD1E-8690782CE9E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8436116" y="2280746"/>
            <a:ext cx="1" cy="352096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7B54FB0-DA5A-A448-AEAE-A6FDA098E7C4}"/>
              </a:ext>
            </a:extLst>
          </p:cNvPr>
          <p:cNvCxnSpPr>
            <a:cxnSpLocks/>
          </p:cNvCxnSpPr>
          <p:nvPr/>
        </p:nvCxnSpPr>
        <p:spPr>
          <a:xfrm>
            <a:off x="5912068" y="2280745"/>
            <a:ext cx="0" cy="352096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C185203-8296-ED44-88A6-12B1AE7BF97E}"/>
              </a:ext>
            </a:extLst>
          </p:cNvPr>
          <p:cNvCxnSpPr>
            <a:cxnSpLocks/>
          </p:cNvCxnSpPr>
          <p:nvPr/>
        </p:nvCxnSpPr>
        <p:spPr>
          <a:xfrm>
            <a:off x="5076495" y="2196660"/>
            <a:ext cx="0" cy="36050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6C98D0C-65CE-1340-BCDF-19D2E7038910}"/>
              </a:ext>
            </a:extLst>
          </p:cNvPr>
          <p:cNvCxnSpPr>
            <a:cxnSpLocks/>
          </p:cNvCxnSpPr>
          <p:nvPr/>
        </p:nvCxnSpPr>
        <p:spPr>
          <a:xfrm>
            <a:off x="4440620" y="2228192"/>
            <a:ext cx="0" cy="357351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E9069DF-6AFE-144D-A75D-0ECA2C6BF5EC}"/>
              </a:ext>
            </a:extLst>
          </p:cNvPr>
          <p:cNvCxnSpPr>
            <a:cxnSpLocks/>
          </p:cNvCxnSpPr>
          <p:nvPr/>
        </p:nvCxnSpPr>
        <p:spPr>
          <a:xfrm>
            <a:off x="3520965" y="2280745"/>
            <a:ext cx="0" cy="352096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C180006-6D9E-564C-ACFB-EE8E5AFE9FE1}"/>
              </a:ext>
            </a:extLst>
          </p:cNvPr>
          <p:cNvCxnSpPr>
            <a:cxnSpLocks/>
          </p:cNvCxnSpPr>
          <p:nvPr/>
        </p:nvCxnSpPr>
        <p:spPr>
          <a:xfrm>
            <a:off x="2790238" y="2280745"/>
            <a:ext cx="0" cy="352096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8E938FD-357C-D044-8ED1-3E034D5F261D}"/>
              </a:ext>
            </a:extLst>
          </p:cNvPr>
          <p:cNvCxnSpPr>
            <a:cxnSpLocks/>
          </p:cNvCxnSpPr>
          <p:nvPr/>
        </p:nvCxnSpPr>
        <p:spPr>
          <a:xfrm>
            <a:off x="6868511" y="2280745"/>
            <a:ext cx="0" cy="352096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533600D-BCF6-E044-8E6A-A83D2C925BD2}"/>
              </a:ext>
            </a:extLst>
          </p:cNvPr>
          <p:cNvCxnSpPr>
            <a:cxnSpLocks/>
          </p:cNvCxnSpPr>
          <p:nvPr/>
        </p:nvCxnSpPr>
        <p:spPr>
          <a:xfrm>
            <a:off x="2440761" y="2942897"/>
            <a:ext cx="6703243" cy="0"/>
          </a:xfrm>
          <a:prstGeom prst="line">
            <a:avLst/>
          </a:prstGeom>
          <a:ln w="28575">
            <a:solidFill>
              <a:srgbClr val="477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3B1A9CF-A11B-FD45-B21E-F386C5C55426}"/>
              </a:ext>
            </a:extLst>
          </p:cNvPr>
          <p:cNvCxnSpPr>
            <a:cxnSpLocks/>
          </p:cNvCxnSpPr>
          <p:nvPr/>
        </p:nvCxnSpPr>
        <p:spPr>
          <a:xfrm>
            <a:off x="2440761" y="3610304"/>
            <a:ext cx="6703243" cy="0"/>
          </a:xfrm>
          <a:prstGeom prst="line">
            <a:avLst/>
          </a:prstGeom>
          <a:ln w="28575">
            <a:solidFill>
              <a:srgbClr val="477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A872E58-BFE2-E34E-A73F-550CF50CEEBD}"/>
              </a:ext>
            </a:extLst>
          </p:cNvPr>
          <p:cNvCxnSpPr>
            <a:cxnSpLocks/>
          </p:cNvCxnSpPr>
          <p:nvPr/>
        </p:nvCxnSpPr>
        <p:spPr>
          <a:xfrm>
            <a:off x="2440761" y="4372304"/>
            <a:ext cx="6703243" cy="0"/>
          </a:xfrm>
          <a:prstGeom prst="line">
            <a:avLst/>
          </a:prstGeom>
          <a:ln w="28575">
            <a:solidFill>
              <a:srgbClr val="477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EAEE012-D995-334A-A39A-5999A2763C9C}"/>
              </a:ext>
            </a:extLst>
          </p:cNvPr>
          <p:cNvCxnSpPr>
            <a:cxnSpLocks/>
          </p:cNvCxnSpPr>
          <p:nvPr/>
        </p:nvCxnSpPr>
        <p:spPr>
          <a:xfrm>
            <a:off x="2440761" y="5186856"/>
            <a:ext cx="6703243" cy="0"/>
          </a:xfrm>
          <a:prstGeom prst="line">
            <a:avLst/>
          </a:prstGeom>
          <a:ln w="28575">
            <a:solidFill>
              <a:srgbClr val="477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7D785E-714B-0743-99A4-FA601672937A}"/>
              </a:ext>
            </a:extLst>
          </p:cNvPr>
          <p:cNvSpPr txBox="1"/>
          <p:nvPr/>
        </p:nvSpPr>
        <p:spPr>
          <a:xfrm>
            <a:off x="5226533" y="6024319"/>
            <a:ext cx="2012731" cy="369332"/>
          </a:xfrm>
          <a:prstGeom prst="rect">
            <a:avLst/>
          </a:prstGeom>
          <a:solidFill>
            <a:srgbClr val="FFFD78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x-none" dirty="0"/>
              <a:t>19 new standards </a:t>
            </a:r>
          </a:p>
        </p:txBody>
      </p:sp>
    </p:spTree>
    <p:extLst>
      <p:ext uri="{BB962C8B-B14F-4D97-AF65-F5344CB8AC3E}">
        <p14:creationId xmlns:p14="http://schemas.microsoft.com/office/powerpoint/2010/main" val="239119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17" grpId="0" animBg="1"/>
      <p:bldP spid="18" grpId="0" animBg="1"/>
      <p:bldP spid="19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460323"/>
            <a:ext cx="8660524" cy="9906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Some original groupings were re-aligned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3522" y="2615566"/>
            <a:ext cx="1772850" cy="7796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81444" y="1961675"/>
            <a:ext cx="1772850" cy="792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Institutional Effectiveness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3522" y="4539515"/>
            <a:ext cx="1772850" cy="8188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Reporting, Monitoring &amp; Evaluation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81444" y="5507779"/>
            <a:ext cx="1772850" cy="741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81444" y="3750306"/>
            <a:ext cx="1772850" cy="7892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Mobilization </a:t>
            </a:r>
            <a:endParaRPr lang="en-US" dirty="0"/>
          </a:p>
        </p:txBody>
      </p:sp>
      <p:cxnSp>
        <p:nvCxnSpPr>
          <p:cNvPr id="20" name="Elbow Connector 19"/>
          <p:cNvCxnSpPr>
            <a:stCxn id="8" idx="3"/>
            <a:endCxn id="9" idx="1"/>
          </p:cNvCxnSpPr>
          <p:nvPr/>
        </p:nvCxnSpPr>
        <p:spPr>
          <a:xfrm flipV="1">
            <a:off x="2376372" y="2357783"/>
            <a:ext cx="3305072" cy="64760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3"/>
            <a:endCxn id="18" idx="1"/>
          </p:cNvCxnSpPr>
          <p:nvPr/>
        </p:nvCxnSpPr>
        <p:spPr>
          <a:xfrm>
            <a:off x="2376372" y="3005385"/>
            <a:ext cx="3305072" cy="1139526"/>
          </a:xfrm>
          <a:prstGeom prst="bentConnector3">
            <a:avLst/>
          </a:prstGeom>
          <a:ln w="28575" cmpd="sng"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8" idx="3"/>
            <a:endCxn id="13" idx="1"/>
          </p:cNvCxnSpPr>
          <p:nvPr/>
        </p:nvCxnSpPr>
        <p:spPr>
          <a:xfrm>
            <a:off x="2376372" y="3005385"/>
            <a:ext cx="3305072" cy="2873351"/>
          </a:xfrm>
          <a:prstGeom prst="bentConnector3">
            <a:avLst/>
          </a:prstGeom>
          <a:ln w="28575" cmpd="sng"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1" idx="3"/>
            <a:endCxn id="9" idx="1"/>
          </p:cNvCxnSpPr>
          <p:nvPr/>
        </p:nvCxnSpPr>
        <p:spPr>
          <a:xfrm flipV="1">
            <a:off x="2376372" y="2357783"/>
            <a:ext cx="3305072" cy="2591166"/>
          </a:xfrm>
          <a:prstGeom prst="bentConnector3">
            <a:avLst/>
          </a:prstGeom>
          <a:ln w="28575" cmpd="sng"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6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460323"/>
            <a:ext cx="8660524" cy="9906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New core area: Risk Management and Safeguards (7 Standards)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538" y="1877233"/>
            <a:ext cx="4038600" cy="47183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i="1" dirty="0"/>
              <a:t>Policies and procedures needed to identify and address risks and adopt national and internationally used environmental and social safeguards </a:t>
            </a:r>
            <a:endParaRPr lang="en-US" sz="2000" i="1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400" dirty="0"/>
              <a:t>Accreditation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2EC7E20-F05D-DD4D-B3F9-104BAF2C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822222"/>
            <a:ext cx="4648200" cy="3584857"/>
          </a:xfrm>
          <a:solidFill>
            <a:srgbClr val="FFFD78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x-none" dirty="0"/>
              <a:t>ESIA – Environmental and Social Impact Assessment</a:t>
            </a:r>
          </a:p>
          <a:p>
            <a:r>
              <a:rPr lang="x-none" dirty="0"/>
              <a:t>Conflict of interests</a:t>
            </a:r>
          </a:p>
          <a:p>
            <a:r>
              <a:rPr lang="x-none" dirty="0"/>
              <a:t>Anti-Money Laundering</a:t>
            </a:r>
          </a:p>
          <a:p>
            <a:r>
              <a:rPr lang="x-none" dirty="0"/>
              <a:t>FPIC</a:t>
            </a:r>
          </a:p>
          <a:p>
            <a:r>
              <a:rPr lang="x-none" dirty="0"/>
              <a:t>Gender mainstreaming</a:t>
            </a:r>
          </a:p>
          <a:p>
            <a:r>
              <a:rPr lang="x-none" dirty="0"/>
              <a:t>Whistleblower protections</a:t>
            </a:r>
          </a:p>
          <a:p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4E1E4E-74F8-A041-933F-0C46B9194EA3}"/>
              </a:ext>
            </a:extLst>
          </p:cNvPr>
          <p:cNvSpPr txBox="1"/>
          <p:nvPr/>
        </p:nvSpPr>
        <p:spPr>
          <a:xfrm>
            <a:off x="5896305" y="1450923"/>
            <a:ext cx="10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Themes </a:t>
            </a:r>
          </a:p>
        </p:txBody>
      </p:sp>
    </p:spTree>
    <p:extLst>
      <p:ext uri="{BB962C8B-B14F-4D97-AF65-F5344CB8AC3E}">
        <p14:creationId xmlns:p14="http://schemas.microsoft.com/office/powerpoint/2010/main" val="242998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333703"/>
            <a:ext cx="8660524" cy="99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Communications theme (7 Standards)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548" y="1610545"/>
            <a:ext cx="7856483" cy="1164187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800" i="1" dirty="0"/>
              <a:t>Report and disseminate information about the CTF to key audiences and media. 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32DBE7-0C46-BA42-BD56-22663F97DEE9}"/>
              </a:ext>
            </a:extLst>
          </p:cNvPr>
          <p:cNvSpPr txBox="1"/>
          <p:nvPr/>
        </p:nvSpPr>
        <p:spPr>
          <a:xfrm>
            <a:off x="1145630" y="3021559"/>
            <a:ext cx="71785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2014 Standards – report to different audiences, convey values and program goals, and comply with donor reporting requirements.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ABA756-FD4B-C142-B198-100E49ADB17F}"/>
              </a:ext>
            </a:extLst>
          </p:cNvPr>
          <p:cNvSpPr txBox="1"/>
          <p:nvPr/>
        </p:nvSpPr>
        <p:spPr>
          <a:xfrm>
            <a:off x="1145625" y="4813906"/>
            <a:ext cx="7178565" cy="830997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r>
              <a:rPr lang="x-none" sz="2400" dirty="0"/>
              <a:t>Additions – Staff delegation, internet presence, comprehensive communications policy.   </a:t>
            </a:r>
          </a:p>
        </p:txBody>
      </p:sp>
    </p:spTree>
    <p:extLst>
      <p:ext uri="{BB962C8B-B14F-4D97-AF65-F5344CB8AC3E}">
        <p14:creationId xmlns:p14="http://schemas.microsoft.com/office/powerpoint/2010/main" val="275659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333703"/>
            <a:ext cx="8660524" cy="9906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Human Resources theme (12 Standards)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076" y="1805993"/>
            <a:ext cx="4038600" cy="471830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i="1" dirty="0"/>
              <a:t>How CTFs organize and support staff to advance the mission and goals of the organization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3D8AA5F-63C6-2641-B302-1D048D54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324" y="1486320"/>
            <a:ext cx="4038600" cy="1452635"/>
          </a:xfrm>
        </p:spPr>
        <p:txBody>
          <a:bodyPr>
            <a:normAutofit lnSpcReduction="10000"/>
          </a:bodyPr>
          <a:lstStyle/>
          <a:p>
            <a:r>
              <a:rPr lang="x-none" dirty="0"/>
              <a:t>Full time CEO</a:t>
            </a:r>
          </a:p>
          <a:p>
            <a:r>
              <a:rPr lang="x-none" dirty="0"/>
              <a:t>HR policies conform to country laws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CB4DFE3A-DA8C-0D4C-87D7-FDAF754B2BB3}"/>
              </a:ext>
            </a:extLst>
          </p:cNvPr>
          <p:cNvSpPr txBox="1">
            <a:spLocks/>
          </p:cNvSpPr>
          <p:nvPr/>
        </p:nvSpPr>
        <p:spPr>
          <a:xfrm>
            <a:off x="4774324" y="3100975"/>
            <a:ext cx="4038600" cy="2984517"/>
          </a:xfrm>
          <a:prstGeom prst="rect">
            <a:avLst/>
          </a:prstGeom>
          <a:solidFill>
            <a:srgbClr val="FFFD78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/>
              <a:t>Clear org charts</a:t>
            </a:r>
          </a:p>
          <a:p>
            <a:r>
              <a:rPr lang="x-none" dirty="0"/>
              <a:t>Clear annual goals and performance reviews</a:t>
            </a:r>
          </a:p>
          <a:p>
            <a:r>
              <a:rPr lang="x-none" dirty="0"/>
              <a:t>Safety and well-being of staff members</a:t>
            </a:r>
          </a:p>
          <a:p>
            <a:r>
              <a:rPr lang="x-none" dirty="0"/>
              <a:t>Protect whistle-blowers</a:t>
            </a:r>
          </a:p>
        </p:txBody>
      </p:sp>
    </p:spTree>
    <p:extLst>
      <p:ext uri="{BB962C8B-B14F-4D97-AF65-F5344CB8AC3E}">
        <p14:creationId xmlns:p14="http://schemas.microsoft.com/office/powerpoint/2010/main" val="112778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333703"/>
            <a:ext cx="8660524" cy="99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Technology theme (7 Standards)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946876"/>
            <a:ext cx="3831021" cy="30980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i="1" dirty="0"/>
              <a:t>Internal controls and policies to manage technology use, increase efficiencies, and minimize risks in this digital age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FD1B1CF-A244-1640-A597-ED23247BE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52331"/>
            <a:ext cx="3949262" cy="3487228"/>
          </a:xfrm>
          <a:solidFill>
            <a:srgbClr val="FFFD78"/>
          </a:solidFill>
        </p:spPr>
        <p:txBody>
          <a:bodyPr>
            <a:normAutofit/>
          </a:bodyPr>
          <a:lstStyle/>
          <a:p>
            <a:r>
              <a:rPr lang="x-none" dirty="0"/>
              <a:t>Cybersecurity</a:t>
            </a:r>
          </a:p>
          <a:p>
            <a:r>
              <a:rPr lang="x-none" dirty="0"/>
              <a:t>Internet presence</a:t>
            </a:r>
          </a:p>
          <a:p>
            <a:r>
              <a:rPr lang="x-none" dirty="0"/>
              <a:t>Standardize operations  </a:t>
            </a:r>
          </a:p>
          <a:p>
            <a:r>
              <a:rPr lang="x-none" dirty="0"/>
              <a:t>Up-to-date software for key functions</a:t>
            </a:r>
          </a:p>
        </p:txBody>
      </p:sp>
    </p:spTree>
    <p:extLst>
      <p:ext uri="{BB962C8B-B14F-4D97-AF65-F5344CB8AC3E}">
        <p14:creationId xmlns:p14="http://schemas.microsoft.com/office/powerpoint/2010/main" val="92910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333703"/>
            <a:ext cx="8660524" cy="99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Asset Management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C3F084-3D5B-0946-8602-AFB28AE3E521}"/>
              </a:ext>
            </a:extLst>
          </p:cNvPr>
          <p:cNvSpPr txBox="1"/>
          <p:nvPr/>
        </p:nvSpPr>
        <p:spPr>
          <a:xfrm>
            <a:off x="457200" y="1871579"/>
            <a:ext cx="507796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10</a:t>
            </a:r>
            <a:r>
              <a:rPr lang="x-none" sz="2000" dirty="0"/>
              <a:t> standards</a:t>
            </a:r>
            <a:r>
              <a:rPr lang="en-US" sz="2000" dirty="0"/>
              <a:t> covering:</a:t>
            </a:r>
            <a:endParaRPr lang="x-none" sz="2000" dirty="0"/>
          </a:p>
          <a:p>
            <a:pPr>
              <a:spcAft>
                <a:spcPts val="600"/>
              </a:spcAft>
            </a:pPr>
            <a:endParaRPr lang="x-non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Investment policies</a:t>
            </a:r>
            <a:r>
              <a:rPr lang="x-none" sz="2000" dirty="0"/>
              <a:t> </a:t>
            </a:r>
            <a:r>
              <a:rPr lang="en-US" sz="2000" dirty="0"/>
              <a:t>and guidelines</a:t>
            </a:r>
            <a:endParaRPr lang="x-non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Fiduciary duties and capital preservation</a:t>
            </a:r>
            <a:endParaRPr lang="x-non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Expertise, roles and responsibilities of governing bodies and committees</a:t>
            </a:r>
            <a:endParaRPr lang="x-non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Engagement of/with investment professionals</a:t>
            </a:r>
            <a:endParaRPr lang="x-non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Mission alignment of investments </a:t>
            </a:r>
            <a:r>
              <a:rPr lang="en-US" sz="2000" dirty="0">
                <a:solidFill>
                  <a:srgbClr val="61BDAC"/>
                </a:solidFill>
              </a:rPr>
              <a:t>- NEW</a:t>
            </a:r>
            <a:endParaRPr lang="x-none" sz="2000" dirty="0">
              <a:solidFill>
                <a:srgbClr val="61BDAC"/>
              </a:solidFill>
            </a:endParaRPr>
          </a:p>
          <a:p>
            <a:endParaRPr lang="x-none" sz="2000" dirty="0"/>
          </a:p>
        </p:txBody>
      </p:sp>
      <p:pic>
        <p:nvPicPr>
          <p:cNvPr id="8" name="Picture 7" descr="Screen Shot 2021-10-05 at 10.30.4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38" y="1697603"/>
            <a:ext cx="3075123" cy="37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FB41DF-CB5D-F14D-B3BF-37BF49AB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Annexes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4C90AA-4D83-B149-9B1A-98077DD7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5"/>
            <a:ext cx="3683876" cy="1637407"/>
          </a:xfrm>
          <a:ln>
            <a:solidFill>
              <a:srgbClr val="477DD2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x-none" dirty="0"/>
              <a:t>Prioritizing Standards at different stages of CTF evolution!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52BFCB-2E1D-3943-99A3-6211140AC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052" y="1028701"/>
            <a:ext cx="4430111" cy="796579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x-none" dirty="0"/>
              <a:t>List of cross-cutting themes.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E6D4EC9-552C-D74A-8982-7A5E6844B2BE}"/>
              </a:ext>
            </a:extLst>
          </p:cNvPr>
          <p:cNvSpPr txBox="1">
            <a:spLocks/>
          </p:cNvSpPr>
          <p:nvPr/>
        </p:nvSpPr>
        <p:spPr>
          <a:xfrm>
            <a:off x="446690" y="3569369"/>
            <a:ext cx="3683876" cy="163740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x-none" dirty="0"/>
              <a:t>Assessing CTF’s use of the Standards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2DB98B52-F4DA-034D-880E-80D0D5A36A3E}"/>
              </a:ext>
            </a:extLst>
          </p:cNvPr>
          <p:cNvSpPr txBox="1">
            <a:spLocks/>
          </p:cNvSpPr>
          <p:nvPr/>
        </p:nvSpPr>
        <p:spPr>
          <a:xfrm>
            <a:off x="4367050" y="2987593"/>
            <a:ext cx="4430111" cy="79657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x-none" dirty="0"/>
              <a:t>Transposition table betwe</a:t>
            </a:r>
            <a:r>
              <a:rPr lang="en-US" dirty="0"/>
              <a:t>e</a:t>
            </a:r>
            <a:r>
              <a:rPr lang="x-none" dirty="0"/>
              <a:t>n 2014 and 2020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2BF53FB3-BE43-FF4D-B0C7-6E71D38CA281}"/>
              </a:ext>
            </a:extLst>
          </p:cNvPr>
          <p:cNvSpPr txBox="1">
            <a:spLocks/>
          </p:cNvSpPr>
          <p:nvPr/>
        </p:nvSpPr>
        <p:spPr>
          <a:xfrm>
            <a:off x="4367051" y="4946484"/>
            <a:ext cx="4430111" cy="79657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x-none" dirty="0"/>
              <a:t>Glossary in one place </a:t>
            </a:r>
          </a:p>
        </p:txBody>
      </p:sp>
    </p:spTree>
    <p:extLst>
      <p:ext uri="{BB962C8B-B14F-4D97-AF65-F5344CB8AC3E}">
        <p14:creationId xmlns:p14="http://schemas.microsoft.com/office/powerpoint/2010/main" val="53927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FB41DF-CB5D-F14D-B3BF-37BF49AB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Annex</a:t>
            </a:r>
            <a:r>
              <a:rPr lang="en-US" dirty="0"/>
              <a:t> 1</a:t>
            </a:r>
            <a:r>
              <a:rPr lang="x-non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4C90AA-4D83-B149-9B1A-98077DD7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7991" y="406235"/>
            <a:ext cx="3683876" cy="1637407"/>
          </a:xfrm>
          <a:ln>
            <a:solidFill>
              <a:srgbClr val="477DD2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x-none" dirty="0"/>
              <a:t>Prioritizing Standards at different stages of CTF evolution!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FEF7F-9972-4E4A-8E02-CE338E530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72352"/>
            <a:ext cx="5252688" cy="2813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AC5E08-3B99-44D7-8131-379635CD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96" y="716437"/>
            <a:ext cx="5568173" cy="61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7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0431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afe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5" y="2154688"/>
            <a:ext cx="781821" cy="329773"/>
          </a:xfrm>
          <a:prstGeom prst="rect">
            <a:avLst/>
          </a:prstGeom>
        </p:spPr>
      </p:pic>
      <p:pic>
        <p:nvPicPr>
          <p:cNvPr id="9" name="Picture 8" descr="logo_color_vert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35" y="1806351"/>
            <a:ext cx="917859" cy="847573"/>
          </a:xfrm>
          <a:prstGeom prst="rect">
            <a:avLst/>
          </a:prstGeom>
        </p:spPr>
      </p:pic>
      <p:pic>
        <p:nvPicPr>
          <p:cNvPr id="10" name="Picture 9" descr="Screen Shot 2020-11-11 at 4.05.24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924" y="5675493"/>
            <a:ext cx="821185" cy="1063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787F9C-C8ED-314B-A404-8C4C9327326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591" y="6112383"/>
            <a:ext cx="1743934" cy="249367"/>
          </a:xfrm>
          <a:prstGeom prst="rect">
            <a:avLst/>
          </a:prstGeom>
        </p:spPr>
      </p:pic>
      <p:pic>
        <p:nvPicPr>
          <p:cNvPr id="12" name="Picture 11" descr="41617_45080L_Eps.eps">
            <a:extLst>
              <a:ext uri="{FF2B5EF4-FFF2-40B4-BE49-F238E27FC236}">
                <a16:creationId xmlns:a16="http://schemas.microsoft.com/office/drawing/2014/main" xmlns="" id="{D6FAC861-F621-5245-960B-85C0C200F5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525" y="5786069"/>
            <a:ext cx="987259" cy="326315"/>
          </a:xfrm>
          <a:prstGeom prst="rect">
            <a:avLst/>
          </a:prstGeom>
        </p:spPr>
      </p:pic>
      <p:pic>
        <p:nvPicPr>
          <p:cNvPr id="13" name="Picture 12" descr="Screen Shot 2021-10-05 at 9.43.17 PM.pn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743" y="1274026"/>
            <a:ext cx="921001" cy="12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FB41DF-CB5D-F14D-B3BF-37BF49AB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Annex</a:t>
            </a:r>
            <a:r>
              <a:rPr lang="en-US" dirty="0"/>
              <a:t> 2</a:t>
            </a:r>
            <a:r>
              <a:rPr lang="x-none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E6D4EC9-552C-D74A-8982-7A5E6844B2BE}"/>
              </a:ext>
            </a:extLst>
          </p:cNvPr>
          <p:cNvSpPr txBox="1">
            <a:spLocks/>
          </p:cNvSpPr>
          <p:nvPr/>
        </p:nvSpPr>
        <p:spPr>
          <a:xfrm>
            <a:off x="5358055" y="430243"/>
            <a:ext cx="3683876" cy="163740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x-none" dirty="0"/>
              <a:t>Assessing CTF’s use of the Standards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7AEEB3D-C196-41FC-A775-850D1F94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2004" y="320751"/>
            <a:ext cx="4786165" cy="6846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3AD4A9A-F82E-4047-B5BC-04A3956D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19541" y="1603821"/>
            <a:ext cx="3943351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FB41DF-CB5D-F14D-B3BF-37BF49AB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Annex</a:t>
            </a:r>
            <a:r>
              <a:rPr lang="en-US" dirty="0"/>
              <a:t> 4</a:t>
            </a:r>
            <a:r>
              <a:rPr lang="x-none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2DB98B52-F4DA-034D-880E-80D0D5A36A3E}"/>
              </a:ext>
            </a:extLst>
          </p:cNvPr>
          <p:cNvSpPr txBox="1">
            <a:spLocks/>
          </p:cNvSpPr>
          <p:nvPr/>
        </p:nvSpPr>
        <p:spPr>
          <a:xfrm>
            <a:off x="4640425" y="451781"/>
            <a:ext cx="4430111" cy="79657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x-none" dirty="0"/>
              <a:t>Transposition table betwe</a:t>
            </a:r>
            <a:r>
              <a:rPr lang="en-US" dirty="0"/>
              <a:t>e</a:t>
            </a:r>
            <a:r>
              <a:rPr lang="x-none" dirty="0"/>
              <a:t>n 2014 and 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71E65AA-23F0-4101-B621-442FF252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57" y="1390651"/>
            <a:ext cx="5172075" cy="546735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915C0046-139C-429C-A5ED-873341DCF8D5}"/>
              </a:ext>
            </a:extLst>
          </p:cNvPr>
          <p:cNvSpPr/>
          <p:nvPr/>
        </p:nvSpPr>
        <p:spPr>
          <a:xfrm rot="10800000">
            <a:off x="7126668" y="2441543"/>
            <a:ext cx="688157" cy="3770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FFCD2998-1DE5-4132-9898-EBD684BDB08B}"/>
              </a:ext>
            </a:extLst>
          </p:cNvPr>
          <p:cNvSpPr/>
          <p:nvPr/>
        </p:nvSpPr>
        <p:spPr>
          <a:xfrm rot="10800000">
            <a:off x="7126667" y="4507583"/>
            <a:ext cx="688157" cy="3770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3C1784F0-95E1-41F3-B2F6-E2714E62FFEA}"/>
              </a:ext>
            </a:extLst>
          </p:cNvPr>
          <p:cNvSpPr/>
          <p:nvPr/>
        </p:nvSpPr>
        <p:spPr>
          <a:xfrm rot="10800000">
            <a:off x="7126666" y="6136064"/>
            <a:ext cx="688157" cy="3770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9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6AFB1-72F4-7242-94C8-A08D20CB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65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x-none" dirty="0"/>
              <a:t>Standards reinforce the importance of CTF reputation and work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39F3D0-CF32-0A48-A3CA-2C969BB9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46" y="1931279"/>
            <a:ext cx="4200254" cy="3944007"/>
          </a:xfrm>
        </p:spPr>
        <p:txBody>
          <a:bodyPr>
            <a:normAutofit fontScale="85000" lnSpcReduction="10000"/>
          </a:bodyPr>
          <a:lstStyle/>
          <a:p>
            <a:r>
              <a:rPr lang="x-none" dirty="0"/>
              <a:t>Help nations implement the SDGs, </a:t>
            </a:r>
            <a:r>
              <a:rPr lang="en-US" dirty="0"/>
              <a:t>Climate Agreements </a:t>
            </a:r>
            <a:r>
              <a:rPr lang="x-none" dirty="0"/>
              <a:t>and other international commitments</a:t>
            </a:r>
          </a:p>
          <a:p>
            <a:r>
              <a:rPr lang="x-none" dirty="0"/>
              <a:t>Link global resources with local capacity</a:t>
            </a:r>
          </a:p>
          <a:p>
            <a:r>
              <a:rPr lang="x-none" dirty="0"/>
              <a:t>Accelerate use of new financial mechanisms for transformative land- sea-scale work</a:t>
            </a:r>
          </a:p>
          <a:p>
            <a:r>
              <a:rPr lang="x-none" dirty="0"/>
              <a:t>Understand money and can project the financing needed</a:t>
            </a:r>
          </a:p>
          <a:p>
            <a:r>
              <a:rPr lang="x-none" dirty="0"/>
              <a:t>Help fill the huge biodiversity funding gap with their experience to date</a:t>
            </a:r>
          </a:p>
          <a:p>
            <a:endParaRPr lang="x-none" dirty="0"/>
          </a:p>
        </p:txBody>
      </p:sp>
      <p:pic>
        <p:nvPicPr>
          <p:cNvPr id="5" name="Picture 4" descr="PS cov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72" y="1709110"/>
            <a:ext cx="3775327" cy="49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80ABB-580D-7D44-9E3D-C60519F8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0" y="712269"/>
            <a:ext cx="2528249" cy="5502264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Webinar Series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8912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DF1434C-1BCF-C746-B35E-C3D5735A7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244" y="5572126"/>
            <a:ext cx="3764756" cy="1004871"/>
          </a:xfrm>
          <a:prstGeom prst="rect">
            <a:avLst/>
          </a:prstGeom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7006" y="364668"/>
            <a:ext cx="5209794" cy="424072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General Overview</a:t>
            </a:r>
          </a:p>
          <a:p>
            <a:pPr lvl="1"/>
            <a:r>
              <a:rPr lang="en-US" dirty="0"/>
              <a:t>Programs and Monitoring &amp; Evaluation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Administration and Human Resources</a:t>
            </a:r>
          </a:p>
          <a:p>
            <a:pPr lvl="1"/>
            <a:r>
              <a:rPr lang="en-US" dirty="0"/>
              <a:t>Resource Mobilization</a:t>
            </a:r>
          </a:p>
          <a:p>
            <a:pPr lvl="1"/>
            <a:r>
              <a:rPr lang="en-US" dirty="0"/>
              <a:t>Asset Management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Governance and Institutional </a:t>
            </a:r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Using the Standards: Accreditation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7006" y="4605398"/>
            <a:ext cx="566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conservationfinancealliance.org</a:t>
            </a:r>
            <a:r>
              <a:rPr lang="en-US" dirty="0"/>
              <a:t>/practice-standards-webinar-series-</a:t>
            </a:r>
            <a:r>
              <a:rPr lang="en-US" dirty="0" smtClean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24321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80ABB-580D-7D44-9E3D-C60519F8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0" y="712269"/>
            <a:ext cx="2528249" cy="5502264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Webinar Series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8912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8C52818-0C2A-487C-98E3-54F4DC7F1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843578"/>
              </p:ext>
            </p:extLst>
          </p:nvPr>
        </p:nvGraphicFramePr>
        <p:xfrm>
          <a:off x="4003309" y="185739"/>
          <a:ext cx="5006582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DF1434C-1BCF-C746-B35E-C3D5735A73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244" y="5917086"/>
            <a:ext cx="3764756" cy="1004871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3477006" y="5083242"/>
            <a:ext cx="566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conservationfinancealliance.org</a:t>
            </a:r>
            <a:r>
              <a:rPr lang="en-US" dirty="0"/>
              <a:t>/practice-standards-webinar-series-</a:t>
            </a:r>
            <a:r>
              <a:rPr lang="en-US" dirty="0" smtClean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32909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coming soon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Translations to French and Spanish</a:t>
            </a:r>
          </a:p>
          <a:p>
            <a:endParaRPr lang="en-US" dirty="0"/>
          </a:p>
          <a:p>
            <a:r>
              <a:rPr lang="en-US" dirty="0" smtClean="0"/>
              <a:t>Update of Environmental Funds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064" y="1898800"/>
            <a:ext cx="4677302" cy="3118559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Paquita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Bath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Amílcar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Guzmán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Valladares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Viviana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Luján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Gallegos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4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98" y="29197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to our donors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3607" y="1677612"/>
            <a:ext cx="8196982" cy="4765032"/>
            <a:chOff x="263607" y="1677612"/>
            <a:chExt cx="8196982" cy="4765032"/>
          </a:xfrm>
        </p:grpSpPr>
        <p:pic>
          <p:nvPicPr>
            <p:cNvPr id="4" name="Picture 3" descr="BirdLife_International_log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316" y="3175152"/>
              <a:ext cx="1441273" cy="1070660"/>
            </a:xfrm>
            <a:prstGeom prst="rect">
              <a:avLst/>
            </a:prstGeom>
          </p:spPr>
        </p:pic>
        <p:pic>
          <p:nvPicPr>
            <p:cNvPr id="5" name="Picture 4" descr="Costa Rica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9834" y="5872070"/>
              <a:ext cx="1754558" cy="570574"/>
            </a:xfrm>
            <a:prstGeom prst="rect">
              <a:avLst/>
            </a:prstGeom>
          </p:spPr>
        </p:pic>
        <p:pic>
          <p:nvPicPr>
            <p:cNvPr id="6" name="Picture 5" descr="FFE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1989" y="1847084"/>
              <a:ext cx="2895600" cy="711200"/>
            </a:xfrm>
            <a:prstGeom prst="rect">
              <a:avLst/>
            </a:prstGeom>
          </p:spPr>
        </p:pic>
        <p:pic>
          <p:nvPicPr>
            <p:cNvPr id="7" name="Picture 6" descr="GEF_logo_Global_Environment_Facility-700x399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307" y="3019856"/>
              <a:ext cx="2423249" cy="1381252"/>
            </a:xfrm>
            <a:prstGeom prst="rect">
              <a:avLst/>
            </a:prstGeom>
          </p:spPr>
        </p:pic>
        <p:pic>
          <p:nvPicPr>
            <p:cNvPr id="8" name="Picture 7" descr="Master Capital_Logo y emblema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916" y="5954559"/>
              <a:ext cx="2328128" cy="405597"/>
            </a:xfrm>
            <a:prstGeom prst="rect">
              <a:avLst/>
            </a:prstGeom>
          </p:spPr>
        </p:pic>
        <p:pic>
          <p:nvPicPr>
            <p:cNvPr id="9" name="Picture 8" descr="MAVA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261" y="1677612"/>
              <a:ext cx="1875260" cy="1050145"/>
            </a:xfrm>
            <a:prstGeom prst="rect">
              <a:avLst/>
            </a:prstGeom>
          </p:spPr>
        </p:pic>
        <p:pic>
          <p:nvPicPr>
            <p:cNvPr id="10" name="Picture 9" descr="Trillion Trees.pn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607" y="3355113"/>
              <a:ext cx="2047658" cy="710738"/>
            </a:xfrm>
            <a:prstGeom prst="rect">
              <a:avLst/>
            </a:prstGeom>
          </p:spPr>
        </p:pic>
        <p:pic>
          <p:nvPicPr>
            <p:cNvPr id="11" name="Picture 10" descr="WCS_ACRONYM (1)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0972" y="4409283"/>
              <a:ext cx="1219952" cy="1219952"/>
            </a:xfrm>
            <a:prstGeom prst="rect">
              <a:avLst/>
            </a:prstGeom>
          </p:spPr>
        </p:pic>
        <p:pic>
          <p:nvPicPr>
            <p:cNvPr id="12" name="Picture 11" descr="WWF_25mm_no_tab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9892" y="4332734"/>
              <a:ext cx="1144209" cy="137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34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the Task Force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21162" y="1673352"/>
            <a:ext cx="4327038" cy="47183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 err="1"/>
              <a:t>María</a:t>
            </a:r>
            <a:r>
              <a:rPr lang="en-US" sz="1600" b="1" dirty="0"/>
              <a:t> Luisa Hernández </a:t>
            </a:r>
            <a:r>
              <a:rPr lang="en-US" sz="1600" dirty="0"/>
              <a:t>and </a:t>
            </a:r>
            <a:r>
              <a:rPr lang="en-US" sz="1600" b="1" dirty="0" err="1"/>
              <a:t>Zdenka</a:t>
            </a:r>
            <a:r>
              <a:rPr lang="en-US" sz="1600" b="1" dirty="0"/>
              <a:t> </a:t>
            </a:r>
            <a:r>
              <a:rPr lang="en-US" sz="1600" b="1" dirty="0" err="1"/>
              <a:t>Piskulich</a:t>
            </a:r>
            <a:r>
              <a:rPr lang="en-US" sz="16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Asociación</a:t>
            </a:r>
            <a:r>
              <a:rPr lang="en-US" sz="1400" dirty="0"/>
              <a:t> Costa Rica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Siempre</a:t>
            </a:r>
            <a:r>
              <a:rPr lang="en-US" sz="1400" dirty="0"/>
              <a:t>)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err="1"/>
              <a:t>Bryna</a:t>
            </a:r>
            <a:r>
              <a:rPr lang="en-US" sz="1600" b="1" dirty="0"/>
              <a:t> Griffin </a:t>
            </a:r>
            <a:r>
              <a:rPr lang="en-US" sz="1400" dirty="0"/>
              <a:t>(</a:t>
            </a:r>
            <a:r>
              <a:rPr lang="en-US" sz="1400" dirty="0" err="1"/>
              <a:t>BirdLife</a:t>
            </a:r>
            <a:r>
              <a:rPr lang="en-US" sz="1400" dirty="0"/>
              <a:t>/Trillion Trees)</a:t>
            </a:r>
          </a:p>
          <a:p>
            <a:pPr>
              <a:lnSpc>
                <a:spcPct val="110000"/>
              </a:lnSpc>
            </a:pPr>
            <a:r>
              <a:rPr lang="en-US" sz="1600" b="1" dirty="0" err="1"/>
              <a:t>Pema</a:t>
            </a:r>
            <a:r>
              <a:rPr lang="en-US" sz="1600" b="1" dirty="0"/>
              <a:t> </a:t>
            </a:r>
            <a:r>
              <a:rPr lang="en-US" sz="1600" b="1" dirty="0" err="1"/>
              <a:t>Choephyel</a:t>
            </a:r>
            <a:r>
              <a:rPr lang="en-US" sz="1600" b="1" dirty="0"/>
              <a:t> </a:t>
            </a:r>
            <a:r>
              <a:rPr lang="en-US" sz="1400" dirty="0"/>
              <a:t>(Bhutan Trust Fund for Environmental Conservation)</a:t>
            </a:r>
          </a:p>
          <a:p>
            <a:pPr>
              <a:lnSpc>
                <a:spcPct val="110000"/>
              </a:lnSpc>
            </a:pPr>
            <a:r>
              <a:rPr lang="en-US" sz="1600" b="1" dirty="0" err="1"/>
              <a:t>Yabanex</a:t>
            </a:r>
            <a:r>
              <a:rPr lang="en-US" sz="1600" b="1" dirty="0"/>
              <a:t> Batista</a:t>
            </a:r>
            <a:r>
              <a:rPr lang="en-US" sz="1600" dirty="0"/>
              <a:t> and </a:t>
            </a:r>
            <a:r>
              <a:rPr lang="en-US" sz="1600" b="1" dirty="0"/>
              <a:t>Karen McDonald Gayle</a:t>
            </a:r>
            <a:r>
              <a:rPr lang="en-US" sz="1600" dirty="0"/>
              <a:t> </a:t>
            </a:r>
            <a:r>
              <a:rPr lang="en-US" sz="1400" dirty="0"/>
              <a:t>(Caribbean Biodiversity Fund)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David Meyers</a:t>
            </a:r>
            <a:r>
              <a:rPr lang="en-US" sz="1600" dirty="0"/>
              <a:t> </a:t>
            </a:r>
            <a:r>
              <a:rPr lang="en-US" sz="1400" dirty="0"/>
              <a:t>(Conservation Finance Alliance)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Veronica Chang</a:t>
            </a:r>
            <a:r>
              <a:rPr lang="en-US" sz="1600" dirty="0"/>
              <a:t>, </a:t>
            </a:r>
            <a:r>
              <a:rPr lang="en-US" sz="1600" b="1" dirty="0"/>
              <a:t>Judith Reyes</a:t>
            </a:r>
            <a:r>
              <a:rPr lang="en-US" sz="1600" dirty="0"/>
              <a:t>, </a:t>
            </a:r>
            <a:r>
              <a:rPr lang="en-US" sz="1600" b="1" dirty="0"/>
              <a:t>Andrew Schatz</a:t>
            </a:r>
            <a:r>
              <a:rPr lang="en-US" sz="1600" dirty="0"/>
              <a:t> and </a:t>
            </a:r>
            <a:r>
              <a:rPr lang="en-US" sz="1600" b="1" dirty="0"/>
              <a:t>Christopher Stone </a:t>
            </a:r>
            <a:r>
              <a:rPr lang="en-US" sz="1400" dirty="0"/>
              <a:t>(Conservation International)</a:t>
            </a:r>
          </a:p>
          <a:p>
            <a:pPr>
              <a:lnSpc>
                <a:spcPct val="110000"/>
              </a:lnSpc>
            </a:pPr>
            <a:r>
              <a:rPr lang="en-US" sz="1600" b="1" dirty="0" err="1"/>
              <a:t>Camila</a:t>
            </a:r>
            <a:r>
              <a:rPr lang="en-US" sz="1600" b="1" dirty="0"/>
              <a:t> </a:t>
            </a:r>
            <a:r>
              <a:rPr lang="en-US" sz="1600" b="1" dirty="0" err="1"/>
              <a:t>Monteiro</a:t>
            </a:r>
            <a:r>
              <a:rPr lang="en-US" sz="1600" b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Convergencia</a:t>
            </a:r>
            <a:r>
              <a:rPr lang="en-US" sz="1400" dirty="0"/>
              <a:t> </a:t>
            </a:r>
            <a:r>
              <a:rPr lang="en-US" sz="1400" dirty="0" err="1"/>
              <a:t>Sustentabilidade</a:t>
            </a:r>
            <a:r>
              <a:rPr lang="en-US" sz="1400" dirty="0"/>
              <a:t>)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 err="1"/>
              <a:t>Fenosoa</a:t>
            </a:r>
            <a:r>
              <a:rPr lang="en-US" sz="1600" b="1" dirty="0"/>
              <a:t> </a:t>
            </a:r>
            <a:r>
              <a:rPr lang="en-US" sz="1600" b="1" dirty="0" err="1"/>
              <a:t>Andriamahenina</a:t>
            </a:r>
            <a:r>
              <a:rPr lang="en-US" sz="1600" b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Fundação</a:t>
            </a:r>
            <a:r>
              <a:rPr lang="en-US" sz="1400" dirty="0"/>
              <a:t> </a:t>
            </a:r>
            <a:r>
              <a:rPr lang="en-US" sz="1400" dirty="0" err="1"/>
              <a:t>BioGuine</a:t>
            </a:r>
            <a:r>
              <a:rPr lang="en-US" sz="1400" dirty="0"/>
              <a:t>)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1" y="1673352"/>
            <a:ext cx="4373539" cy="47183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 smtClean="0"/>
              <a:t>Lorenzo J. de </a:t>
            </a:r>
            <a:r>
              <a:rPr lang="en-US" sz="1600" b="1" dirty="0"/>
              <a:t>Rosenzweig </a:t>
            </a:r>
            <a:r>
              <a:rPr lang="en-US" sz="1600" dirty="0"/>
              <a:t>and </a:t>
            </a:r>
            <a:r>
              <a:rPr lang="en-US" sz="1600" b="1" dirty="0"/>
              <a:t>Karina Ugarte</a:t>
            </a:r>
            <a:r>
              <a:rPr lang="en-US" sz="1600" dirty="0"/>
              <a:t> </a:t>
            </a:r>
            <a:r>
              <a:rPr lang="en-US" sz="1400" dirty="0" smtClean="0"/>
              <a:t>(Terra Habitus A.C.)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Mark </a:t>
            </a:r>
            <a:r>
              <a:rPr lang="en-US" sz="1600" b="1" dirty="0" err="1"/>
              <a:t>Zimsky</a:t>
            </a:r>
            <a:r>
              <a:rPr lang="en-US" sz="1600" dirty="0"/>
              <a:t> </a:t>
            </a:r>
            <a:r>
              <a:rPr lang="en-US" sz="1400" dirty="0"/>
              <a:t>(Global Environment Facility)</a:t>
            </a:r>
          </a:p>
          <a:p>
            <a:pPr>
              <a:lnSpc>
                <a:spcPct val="110000"/>
              </a:lnSpc>
            </a:pPr>
            <a:r>
              <a:rPr lang="en-US" sz="1600" b="1" dirty="0" err="1"/>
              <a:t>María</a:t>
            </a:r>
            <a:r>
              <a:rPr lang="en-US" sz="1600" b="1" dirty="0"/>
              <a:t> José González</a:t>
            </a:r>
            <a:r>
              <a:rPr lang="en-US" sz="1600" dirty="0"/>
              <a:t> </a:t>
            </a:r>
            <a:r>
              <a:rPr lang="en-US" sz="1400" dirty="0"/>
              <a:t>(Mesoamerican Reef Fund)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Carl </a:t>
            </a:r>
            <a:r>
              <a:rPr lang="en-US" sz="1600" b="1" dirty="0" err="1"/>
              <a:t>Bruessow</a:t>
            </a:r>
            <a:r>
              <a:rPr lang="en-US" sz="16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Mulanje</a:t>
            </a:r>
            <a:r>
              <a:rPr lang="en-US" sz="1400" dirty="0"/>
              <a:t> Mountain Conservation Trust)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Robbie </a:t>
            </a:r>
            <a:r>
              <a:rPr lang="en-US" sz="1600" b="1" dirty="0" err="1"/>
              <a:t>Bovino</a:t>
            </a:r>
            <a:r>
              <a:rPr lang="en-US" sz="1600" dirty="0"/>
              <a:t> and </a:t>
            </a:r>
            <a:r>
              <a:rPr lang="en-US" sz="1600" b="1" dirty="0" err="1"/>
              <a:t>Munira</a:t>
            </a:r>
            <a:r>
              <a:rPr lang="en-US" sz="1600" b="1" dirty="0"/>
              <a:t> Bashir </a:t>
            </a:r>
            <a:r>
              <a:rPr lang="en-US" sz="1400" dirty="0"/>
              <a:t>(The Nature Conservancy)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dirty="0"/>
              <a:t>Stuart </a:t>
            </a:r>
            <a:r>
              <a:rPr lang="en-US" sz="1600" b="1" dirty="0" err="1"/>
              <a:t>Dainton</a:t>
            </a:r>
            <a:r>
              <a:rPr lang="en-US" sz="1600" b="1" dirty="0"/>
              <a:t> </a:t>
            </a:r>
            <a:r>
              <a:rPr lang="en-US" sz="1400" dirty="0"/>
              <a:t>(World Wildlife Fund-UK)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Melissa </a:t>
            </a:r>
            <a:r>
              <a:rPr lang="en-US" sz="1600" b="1" dirty="0" err="1"/>
              <a:t>Moye</a:t>
            </a:r>
            <a:r>
              <a:rPr lang="en-US" sz="1600" dirty="0"/>
              <a:t> </a:t>
            </a:r>
            <a:r>
              <a:rPr lang="en-US" sz="1400" dirty="0"/>
              <a:t>(World Wildlife Fund-US)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Ray </a:t>
            </a:r>
            <a:r>
              <a:rPr lang="en-US" sz="1600" b="1" dirty="0" err="1"/>
              <a:t>Victurine</a:t>
            </a:r>
            <a:r>
              <a:rPr lang="en-US" sz="1600" dirty="0"/>
              <a:t>, </a:t>
            </a:r>
            <a:r>
              <a:rPr lang="en-US" sz="1600" b="1" dirty="0"/>
              <a:t>Tom Clements</a:t>
            </a:r>
            <a:r>
              <a:rPr lang="en-US" sz="1600" dirty="0"/>
              <a:t>, and </a:t>
            </a:r>
            <a:r>
              <a:rPr lang="en-US" sz="1600" b="1" dirty="0"/>
              <a:t>Katy Mathias</a:t>
            </a:r>
            <a:r>
              <a:rPr lang="en-US" sz="1600" dirty="0"/>
              <a:t> </a:t>
            </a:r>
            <a:r>
              <a:rPr lang="en-US" sz="1400" dirty="0"/>
              <a:t>(Wildlife Conservation Society)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Scott </a:t>
            </a:r>
            <a:r>
              <a:rPr lang="en-US" sz="1600" b="1" dirty="0" err="1"/>
              <a:t>Lampman</a:t>
            </a:r>
            <a:r>
              <a:rPr lang="en-US" sz="1600" b="1" dirty="0"/>
              <a:t> </a:t>
            </a:r>
            <a:r>
              <a:rPr lang="en-US" sz="1400" dirty="0"/>
              <a:t>(United States Agency for International Development) </a:t>
            </a: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4786" y="6246839"/>
            <a:ext cx="540136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Thanks also to the CFA’s Environmental Funds Working Group 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and the CTIS Advisory Committee for input and review</a:t>
            </a:r>
          </a:p>
        </p:txBody>
      </p:sp>
      <p:pic>
        <p:nvPicPr>
          <p:cNvPr id="9" name="Picture 8" descr="caf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329" y="6246839"/>
            <a:ext cx="1211471" cy="511000"/>
          </a:xfrm>
          <a:prstGeom prst="rect">
            <a:avLst/>
          </a:prstGeom>
        </p:spPr>
      </p:pic>
      <p:pic>
        <p:nvPicPr>
          <p:cNvPr id="15" name="Picture 14" descr="logo_color_ve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5926333"/>
            <a:ext cx="1151550" cy="106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1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191250" y="1229525"/>
            <a:ext cx="2267700" cy="4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108 worldwide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20-30 Years of operation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40 new since 2010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14 closed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Nearly USD$2 billion in invested assets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950" y="1250301"/>
            <a:ext cx="6532650" cy="4620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3"/>
          <p:cNvGrpSpPr/>
          <p:nvPr/>
        </p:nvGrpSpPr>
        <p:grpSpPr>
          <a:xfrm>
            <a:off x="122950" y="5930313"/>
            <a:ext cx="2527500" cy="806475"/>
            <a:chOff x="122950" y="5527075"/>
            <a:chExt cx="2527500" cy="806475"/>
          </a:xfrm>
        </p:grpSpPr>
        <p:sp>
          <p:nvSpPr>
            <p:cNvPr id="192" name="Google Shape;192;p23"/>
            <p:cNvSpPr txBox="1"/>
            <p:nvPr/>
          </p:nvSpPr>
          <p:spPr>
            <a:xfrm>
              <a:off x="122950" y="5527075"/>
              <a:ext cx="25275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Century Gothic"/>
                  <a:ea typeface="Century Gothic"/>
                  <a:cs typeface="Century Gothic"/>
                  <a:sym typeface="Century Gothic"/>
                </a:rPr>
                <a:t>Source: </a:t>
              </a:r>
              <a:r>
                <a:rPr lang="en-US" sz="900" i="1">
                  <a:latin typeface="Century Gothic"/>
                  <a:ea typeface="Century Gothic"/>
                  <a:cs typeface="Century Gothic"/>
                  <a:sym typeface="Century Gothic"/>
                </a:rPr>
                <a:t>Conservation Trust Funds 2020: Global Vision, Local Action</a:t>
              </a:r>
              <a:r>
                <a:rPr lang="en-US" sz="900">
                  <a:latin typeface="Century Gothic"/>
                  <a:ea typeface="Century Gothic"/>
                  <a:cs typeface="Century Gothic"/>
                  <a:sym typeface="Century Gothic"/>
                </a:rPr>
                <a:t>. Conservation Finance Alliance.</a:t>
              </a:r>
              <a:endParaRPr sz="9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93" name="Google Shape;193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1250" y="6038275"/>
              <a:ext cx="2152650" cy="295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4" name="Google Shape;194;p23" title="overview slide 7 (map) Katy.mp3">
            <a:hlinkClick r:id="rId5"/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850" y="602345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40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Practice Standards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 smtClean="0"/>
              <a:t>Align with donor expectations for transparency and accountability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Help CTFs to improve efficiency and effectiveness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Support accreditation to multilateral agencies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Share knowledge across CTFs from different regions and stages of development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Speed up the learning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0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533400"/>
            <a:ext cx="8660524" cy="99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Goals for the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701" y="1946875"/>
            <a:ext cx="4296103" cy="47183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Voluntary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A tool for the design, management, and evaluation of CTFs</a:t>
            </a:r>
          </a:p>
          <a:p>
            <a:pPr>
              <a:lnSpc>
                <a:spcPct val="110000"/>
              </a:lnSpc>
            </a:pPr>
            <a:r>
              <a:rPr lang="en-US" dirty="0"/>
              <a:t>Serve CTFs and funders</a:t>
            </a:r>
          </a:p>
          <a:p>
            <a:pPr>
              <a:lnSpc>
                <a:spcPct val="110000"/>
              </a:lnSpc>
            </a:pPr>
            <a:r>
              <a:rPr lang="en-US" dirty="0"/>
              <a:t>Continue raising the bar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8745" y="6596390"/>
            <a:ext cx="2098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Photo by </a:t>
            </a:r>
            <a:r>
              <a:rPr lang="en-US" sz="1100" dirty="0" err="1"/>
              <a:t>Paquita</a:t>
            </a:r>
            <a:r>
              <a:rPr lang="en-US" sz="1100" dirty="0"/>
              <a:t> Bath</a:t>
            </a:r>
          </a:p>
        </p:txBody>
      </p:sp>
      <p:pic>
        <p:nvPicPr>
          <p:cNvPr id="5" name="Content Placeholder 4" descr="bird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631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963" y="1397879"/>
            <a:ext cx="3882258" cy="105103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Build on 2014 Practice Standards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1026" y="1870844"/>
            <a:ext cx="4412974" cy="51096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Maintain organizing </a:t>
            </a:r>
            <a:r>
              <a:rPr lang="en-US" sz="2400" dirty="0" smtClean="0"/>
              <a:t>principles </a:t>
            </a: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Add new Standards in key areas requested by CTFs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Edit some existing Standards based on input from CTFs, funders and experts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Regroup some of the Core Areas and Standards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Highlight Cross-cutting Themes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4" name="Picture 3" descr="2014 st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557" y="125440"/>
            <a:ext cx="53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333703"/>
            <a:ext cx="8660524" cy="99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Align with the 10-Year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6875"/>
            <a:ext cx="4038600" cy="4718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Evolution of CTFs and roles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Vocabulary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Program Accounts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Emphasize independence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Innovations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Private sector engagement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Accreditation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Risk Management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SDGs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Virtual meetings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Mission Alignment of Investments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5" name="Content Placeholder 4" descr="ctf 2020 cover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02" r="-6202"/>
          <a:stretch>
            <a:fillRect/>
          </a:stretch>
        </p:blipFill>
        <p:spPr>
          <a:xfrm>
            <a:off x="4495800" y="1324303"/>
            <a:ext cx="4495800" cy="5252452"/>
          </a:xfrm>
        </p:spPr>
      </p:pic>
    </p:spTree>
    <p:extLst>
      <p:ext uri="{BB962C8B-B14F-4D97-AF65-F5344CB8AC3E}">
        <p14:creationId xmlns:p14="http://schemas.microsoft.com/office/powerpoint/2010/main" val="8865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1028</Words>
  <Application>Microsoft Macintosh PowerPoint</Application>
  <PresentationFormat>On-screen Show (4:3)</PresentationFormat>
  <Paragraphs>202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CAFÉ Assembly October 6, 2021</vt:lpstr>
      <vt:lpstr>Project Timeline</vt:lpstr>
      <vt:lpstr>Thank you to our donors</vt:lpstr>
      <vt:lpstr>Thank you to the Task Force</vt:lpstr>
      <vt:lpstr>PowerPoint Presentation</vt:lpstr>
      <vt:lpstr>Why Practice Standards?</vt:lpstr>
      <vt:lpstr>Goals for the Update</vt:lpstr>
      <vt:lpstr>Build on 2014 Practice Standards  </vt:lpstr>
      <vt:lpstr>Align with the 10-Year Review </vt:lpstr>
      <vt:lpstr>Standards are organized into seven Core Areas</vt:lpstr>
      <vt:lpstr>7 Core  Areas</vt:lpstr>
      <vt:lpstr>Some original groupings were re-aligned</vt:lpstr>
      <vt:lpstr>New core area: Risk Management and Safeguards (7 Standards)</vt:lpstr>
      <vt:lpstr>Communications theme (7 Standards) </vt:lpstr>
      <vt:lpstr>Human Resources theme (12 Standards) </vt:lpstr>
      <vt:lpstr>Technology theme (7 Standards)</vt:lpstr>
      <vt:lpstr>Asset Management</vt:lpstr>
      <vt:lpstr>Annexes </vt:lpstr>
      <vt:lpstr>Annex 1 </vt:lpstr>
      <vt:lpstr>Annex 2 </vt:lpstr>
      <vt:lpstr>Annex 4 </vt:lpstr>
      <vt:lpstr>Standards reinforce the importance of CTF reputation and work quality</vt:lpstr>
      <vt:lpstr>Webinar Series</vt:lpstr>
      <vt:lpstr>Webinar Series</vt:lpstr>
      <vt:lpstr>Also coming soon …</vt:lpstr>
      <vt:lpstr>Thanks to</vt:lpstr>
    </vt:vector>
  </TitlesOfParts>
  <Company>Wildlife Conservation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Mathias</dc:creator>
  <cp:lastModifiedBy>Katy Mathias</cp:lastModifiedBy>
  <cp:revision>58</cp:revision>
  <dcterms:created xsi:type="dcterms:W3CDTF">2020-10-04T21:31:11Z</dcterms:created>
  <dcterms:modified xsi:type="dcterms:W3CDTF">2021-10-06T06:35:53Z</dcterms:modified>
</cp:coreProperties>
</file>