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5"/>
  </p:notesMasterIdLst>
  <p:sldIdLst>
    <p:sldId id="394" r:id="rId2"/>
    <p:sldId id="393" r:id="rId3"/>
    <p:sldId id="395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D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6"/>
    <p:restoredTop sz="94719" autoAdjust="0"/>
  </p:normalViewPr>
  <p:slideViewPr>
    <p:cSldViewPr snapToGrid="0" snapToObjects="1">
      <p:cViewPr varScale="1">
        <p:scale>
          <a:sx n="78" d="100"/>
          <a:sy n="78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68D48-FD85-B944-83C0-9171615025A4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DB5C-0507-3541-8520-1DACADBFBF1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096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881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72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156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exto 1 -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6072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58F30"/>
                </a:solidFill>
              </a:defRPr>
            </a:lvl1pPr>
          </a:lstStyle>
          <a:p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do </a:t>
            </a:r>
            <a:r>
              <a:rPr lang="en-US" dirty="0" err="1"/>
              <a:t>título</a:t>
            </a:r>
            <a:r>
              <a:rPr lang="en-US" dirty="0"/>
              <a:t> </a:t>
            </a:r>
            <a:r>
              <a:rPr lang="en-US" dirty="0" err="1"/>
              <a:t>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331595"/>
            <a:ext cx="10514013" cy="4563430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Clique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estilos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mestres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0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7814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10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827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49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740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344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169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428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3B86-0284-A140-9FE8-69897425B3F1}" type="datetimeFigureOut">
              <a:rPr lang="pt-PT" smtClean="0"/>
              <a:t>05/10/2021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6A6F6-72CE-F246-AB06-4537A1A5B793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177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03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80" y="741405"/>
            <a:ext cx="6187594" cy="512805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33634" y="584776"/>
            <a:ext cx="118583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National System for Conservation Areas is made up of:</a:t>
            </a:r>
          </a:p>
          <a:p>
            <a:pPr algn="just"/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Conservation Areas Administration Bodies;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Administrator and Management Council in each Conservation area</a:t>
            </a:r>
          </a:p>
          <a:p>
            <a:pPr lvl="2" algn="just"/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just"/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Funding Mechanisms for the conservation areas and;</a:t>
            </a:r>
          </a:p>
          <a:p>
            <a:pPr algn="just"/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Public-Private and community Partnership (concessions Contracts, Co-management agreements);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Institutions to provide assistance to Biodiversity Conservation;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Compensation for ecosystem Services (compensation fees, Carbon credits);</a:t>
            </a:r>
          </a:p>
          <a:p>
            <a:pPr lvl="1" algn="just"/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Conservation Areas Network.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Representing 25% of the country’s territory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0" y="1"/>
            <a:ext cx="11881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NATIONAL SYSTEM FOR CONSERVATION AREAS</a:t>
            </a:r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5" t="1751" r="42440" b="79500"/>
          <a:stretch/>
        </p:blipFill>
        <p:spPr bwMode="auto">
          <a:xfrm>
            <a:off x="10786471" y="-55304"/>
            <a:ext cx="1557928" cy="12801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 descr="logotipo-ANAC-medi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t="26216" r="13472" b="21846"/>
          <a:stretch>
            <a:fillRect/>
          </a:stretch>
        </p:blipFill>
        <p:spPr bwMode="auto">
          <a:xfrm>
            <a:off x="10392031" y="5549988"/>
            <a:ext cx="1799968" cy="11784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628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6418" y="205917"/>
            <a:ext cx="7151488" cy="531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58F3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ZA" altLang="en-US" sz="1800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Conservation Areas Categories</a:t>
            </a:r>
            <a:r>
              <a:rPr lang="pt-PT" sz="1800" b="1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 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–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Law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 for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Protection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,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Conservation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and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Sustainable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 Use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of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Biological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Diversity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 (16/2014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of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 20th </a:t>
            </a:r>
            <a:r>
              <a:rPr lang="pt-PT" sz="1600" dirty="0" err="1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June</a:t>
            </a:r>
            <a:r>
              <a:rPr lang="pt-PT" sz="160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  <a:ea typeface="Franklin Gothic Medium Cond" charset="0"/>
                <a:cs typeface="Franklin Gothic Medium Cond" charset="0"/>
              </a:rPr>
              <a:t>) </a:t>
            </a:r>
            <a:endParaRPr lang="pt-PT" sz="12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06" y="-59757"/>
            <a:ext cx="5055306" cy="6858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38872"/>
              </p:ext>
            </p:extLst>
          </p:nvPr>
        </p:nvGraphicFramePr>
        <p:xfrm>
          <a:off x="0" y="1316949"/>
          <a:ext cx="7151487" cy="49016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813">
                  <a:extLst>
                    <a:ext uri="{9D8B030D-6E8A-4147-A177-3AD203B41FA5}">
                      <a16:colId xmlns:a16="http://schemas.microsoft.com/office/drawing/2014/main" val="1726447330"/>
                    </a:ext>
                  </a:extLst>
                </a:gridCol>
                <a:gridCol w="3148364">
                  <a:extLst>
                    <a:ext uri="{9D8B030D-6E8A-4147-A177-3AD203B41FA5}">
                      <a16:colId xmlns:a16="http://schemas.microsoft.com/office/drawing/2014/main" val="3646089070"/>
                    </a:ext>
                  </a:extLst>
                </a:gridCol>
                <a:gridCol w="1025711">
                  <a:extLst>
                    <a:ext uri="{9D8B030D-6E8A-4147-A177-3AD203B41FA5}">
                      <a16:colId xmlns:a16="http://schemas.microsoft.com/office/drawing/2014/main" val="755244686"/>
                    </a:ext>
                  </a:extLst>
                </a:gridCol>
                <a:gridCol w="1424599">
                  <a:extLst>
                    <a:ext uri="{9D8B030D-6E8A-4147-A177-3AD203B41FA5}">
                      <a16:colId xmlns:a16="http://schemas.microsoft.com/office/drawing/2014/main" val="4072120735"/>
                    </a:ext>
                  </a:extLst>
                </a:gridCol>
              </a:tblGrid>
              <a:tr h="46187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u="none" strike="noStrike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Category</a:t>
                      </a:r>
                      <a:endParaRPr lang="en-GB" sz="1600" b="0" i="0" u="none" strike="noStrike" noProof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Conservation Area</a:t>
                      </a:r>
                      <a:endParaRPr lang="pt-PT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# </a:t>
                      </a:r>
                      <a:endParaRPr lang="pt-PT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(</a:t>
                      </a:r>
                      <a:r>
                        <a:rPr lang="pt-PT" sz="1600" b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Sq</a:t>
                      </a:r>
                      <a:r>
                        <a:rPr lang="pt-PT" sz="16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Km) 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670170"/>
                  </a:ext>
                </a:extLst>
              </a:tr>
              <a:tr h="38970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6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Total Protection</a:t>
                      </a:r>
                      <a:endParaRPr lang="pt-PT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Integral Natural Reserve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  <a:endParaRPr lang="pt-PT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273106"/>
                  </a:ext>
                </a:extLst>
              </a:tr>
              <a:tr h="29155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National Park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9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50,797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51052"/>
                  </a:ext>
                </a:extLst>
              </a:tr>
              <a:tr h="33774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Cultural Natural Monument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  <a:endParaRPr lang="pt-PT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6844345"/>
                  </a:ext>
                </a:extLst>
              </a:tr>
              <a:tr h="30310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PT" sz="16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Sustainable Use</a:t>
                      </a:r>
                      <a:endParaRPr lang="pt-PT" sz="16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Special Reserve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2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43,240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757019"/>
                  </a:ext>
                </a:extLst>
              </a:tr>
              <a:tr h="30310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Environmental Protected Area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2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16,642.6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207163"/>
                  </a:ext>
                </a:extLst>
              </a:tr>
              <a:tr h="30310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Oficial Coutada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20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57,304.6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145299"/>
                  </a:ext>
                </a:extLst>
              </a:tr>
              <a:tr h="30310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Community Conservation Area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3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31,838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388079"/>
                  </a:ext>
                </a:extLst>
              </a:tr>
              <a:tr h="30310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Sanctuary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1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439.00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450656"/>
                  </a:ext>
                </a:extLst>
              </a:tr>
              <a:tr h="30310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Hunting Concession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27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6788.4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977826"/>
                  </a:ext>
                </a:extLst>
              </a:tr>
              <a:tr h="31753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Municipal Ecological Park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1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     5.6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300768"/>
                  </a:ext>
                </a:extLst>
              </a:tr>
              <a:tr h="360837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t-PT" sz="12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To </a:t>
                      </a:r>
                      <a:r>
                        <a:rPr lang="en-GB" sz="1600" b="1" u="none" strike="noStrike" noProof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be</a:t>
                      </a:r>
                      <a:r>
                        <a:rPr lang="pt-PT" sz="16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GB" sz="1600" b="1" u="none" strike="noStrike" noProof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Recategorised</a:t>
                      </a:r>
                      <a:r>
                        <a:rPr lang="pt-PT" sz="16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152358"/>
                  </a:ext>
                </a:extLst>
              </a:tr>
              <a:tr h="30310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National Reserve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2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 1,550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241023"/>
                  </a:ext>
                </a:extLst>
              </a:tr>
              <a:tr h="30310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Ponta Do Ouro Marine Partial Reserve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  1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2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678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637694"/>
                  </a:ext>
                </a:extLst>
              </a:tr>
              <a:tr h="31753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 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    68 </a:t>
                      </a:r>
                      <a:endParaRPr lang="pt-PT" sz="1400" b="0" i="0" u="none" strike="noStrik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400" b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       209,283.2 </a:t>
                      </a:r>
                      <a:endParaRPr lang="pt-PT" sz="1400" b="0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240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1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ontebelo Hotels &amp; Resorts | Tours &amp; Saf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121157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pt-PT" smtClean="0"/>
              <a:t>3</a:t>
            </a:fld>
            <a:endParaRPr lang="pt-PT"/>
          </a:p>
        </p:txBody>
      </p:sp>
      <p:pic>
        <p:nvPicPr>
          <p:cNvPr id="2050" name="Picture 2" descr="The Gorongosa Project | Fact Sheet | Mozambique | U.S. Agency for  International Development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75" y="2969247"/>
            <a:ext cx="2971799" cy="19169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munity | Gorongo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28" y="-124473"/>
            <a:ext cx="2434608" cy="29377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ffee growers help reforest Mozambique's Mount Gorongosa | News |  Bastille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766" y="4655610"/>
            <a:ext cx="3305932" cy="220239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5870" y="6181937"/>
            <a:ext cx="417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THANK YOU</a:t>
            </a:r>
            <a:endParaRPr lang="en-GB" sz="3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7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7146</TotalTime>
  <Words>194</Words>
  <Application>Microsoft Office PowerPoint</Application>
  <PresentationFormat>Widescreen</PresentationFormat>
  <Paragraphs>65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Rounded MT Bold</vt:lpstr>
      <vt:lpstr>Bookman Old Style</vt:lpstr>
      <vt:lpstr>Calibri</vt:lpstr>
      <vt:lpstr>Calibri Light</vt:lpstr>
      <vt:lpstr>Franklin Gothic Medium Cond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Alima Taju</dc:creator>
  <cp:lastModifiedBy>User</cp:lastModifiedBy>
  <cp:revision>331</cp:revision>
  <dcterms:created xsi:type="dcterms:W3CDTF">2020-08-16T16:11:50Z</dcterms:created>
  <dcterms:modified xsi:type="dcterms:W3CDTF">2021-10-05T18:50:17Z</dcterms:modified>
</cp:coreProperties>
</file>