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344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294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02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440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771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079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76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54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16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516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394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E0F4-8542-4CBA-BE07-16F76B7B9AAB}" type="datetimeFigureOut">
              <a:rPr lang="pt-PT" smtClean="0"/>
              <a:t>04/10/2021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10AD-6646-43C4-B29F-709A68BCBD8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47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4DF434E-9B5E-FD48-94FA-B574F2DDA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61522" r="5396" b="23705"/>
          <a:stretch/>
        </p:blipFill>
        <p:spPr>
          <a:xfrm>
            <a:off x="-3" y="4915384"/>
            <a:ext cx="9144000" cy="20272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F286B70-F29A-49A4-97B1-26A6B0333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8" y="2892085"/>
            <a:ext cx="6858000" cy="1655762"/>
          </a:xfrm>
        </p:spPr>
        <p:txBody>
          <a:bodyPr/>
          <a:lstStyle/>
          <a:p>
            <a:r>
              <a:rPr lang="pt-PT" dirty="0">
                <a:solidFill>
                  <a:srgbClr val="146EB8"/>
                </a:solidFill>
              </a:rPr>
              <a:t>CAFÉ 2021</a:t>
            </a:r>
            <a:br>
              <a:rPr lang="pt-PT" dirty="0">
                <a:solidFill>
                  <a:srgbClr val="146EB8"/>
                </a:solidFill>
              </a:rPr>
            </a:br>
            <a:r>
              <a:rPr lang="fr-FR" dirty="0">
                <a:solidFill>
                  <a:srgbClr val="146EB8"/>
                </a:solidFill>
              </a:rPr>
              <a:t>Modèle de présentation pour les FFC</a:t>
            </a:r>
            <a:endParaRPr lang="pt-PT" dirty="0">
              <a:solidFill>
                <a:srgbClr val="146EB8"/>
              </a:solidFill>
            </a:endParaRPr>
          </a:p>
          <a:p>
            <a:endParaRPr lang="pt-PT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A857C5-4F62-C840-946D-961BAA060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t="88864" r="27547" b="4337"/>
          <a:stretch/>
        </p:blipFill>
        <p:spPr>
          <a:xfrm>
            <a:off x="2467152" y="5844396"/>
            <a:ext cx="4209691" cy="8540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08D8C23-A838-5F4D-869E-6A535F958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3" y="180975"/>
            <a:ext cx="3176413" cy="2343573"/>
          </a:xfrm>
          <a:prstGeom prst="rect">
            <a:avLst/>
          </a:prstGeom>
        </p:spPr>
      </p:pic>
      <p:pic>
        <p:nvPicPr>
          <p:cNvPr id="6" name="Image 2">
            <a:extLst>
              <a:ext uri="{FF2B5EF4-FFF2-40B4-BE49-F238E27FC236}">
                <a16:creationId xmlns:a16="http://schemas.microsoft.com/office/drawing/2014/main" id="{3431D986-0246-4545-B252-9F96CB191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05" y="180975"/>
            <a:ext cx="2895421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3F4E-3526-43EF-BCB7-96B0C3E5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0"/>
            <a:ext cx="8668512" cy="1325563"/>
          </a:xfrm>
        </p:spPr>
        <p:txBody>
          <a:bodyPr>
            <a:normAutofit/>
          </a:bodyPr>
          <a:lstStyle/>
          <a:p>
            <a:pPr algn="ctr"/>
            <a:r>
              <a:rPr lang="pt-PT" sz="2400" dirty="0">
                <a:solidFill>
                  <a:srgbClr val="146EB8"/>
                </a:solidFill>
                <a:latin typeface="+mn-lt"/>
                <a:ea typeface="+mn-ea"/>
                <a:cs typeface="+mn-cs"/>
              </a:rPr>
              <a:t>Banc d’Arguin and Coastal and Marine Biodiversity Trust Fund (BACoMaB)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22B41A74-E0A4-4F8B-A769-63052F193B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4786993"/>
              </p:ext>
            </p:extLst>
          </p:nvPr>
        </p:nvGraphicFramePr>
        <p:xfrm>
          <a:off x="127000" y="1317626"/>
          <a:ext cx="4013200" cy="537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694">
                  <a:extLst>
                    <a:ext uri="{9D8B030D-6E8A-4147-A177-3AD203B41FA5}">
                      <a16:colId xmlns:a16="http://schemas.microsoft.com/office/drawing/2014/main" val="305829397"/>
                    </a:ext>
                  </a:extLst>
                </a:gridCol>
                <a:gridCol w="1250506">
                  <a:extLst>
                    <a:ext uri="{9D8B030D-6E8A-4147-A177-3AD203B41FA5}">
                      <a16:colId xmlns:a16="http://schemas.microsoft.com/office/drawing/2014/main" val="3191820017"/>
                    </a:ext>
                  </a:extLst>
                </a:gridCol>
              </a:tblGrid>
              <a:tr h="899080">
                <a:tc gridSpan="2">
                  <a:txBody>
                    <a:bodyPr/>
                    <a:lstStyle/>
                    <a:p>
                      <a:endParaRPr lang="pt-PT" dirty="0"/>
                    </a:p>
                    <a:p>
                      <a:pPr algn="ctr"/>
                      <a:r>
                        <a:rPr lang="pt-PT" dirty="0"/>
                        <a:t>Informations de base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83348"/>
                  </a:ext>
                </a:extLst>
              </a:tr>
              <a:tr h="629356">
                <a:tc>
                  <a:txBody>
                    <a:bodyPr/>
                    <a:lstStyle/>
                    <a:p>
                      <a:r>
                        <a:rPr lang="en-GB" dirty="0" err="1"/>
                        <a:t>année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d'établissement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860152"/>
                  </a:ext>
                </a:extLst>
              </a:tr>
              <a:tr h="662601">
                <a:tc>
                  <a:txBody>
                    <a:bodyPr/>
                    <a:lstStyle/>
                    <a:p>
                      <a:r>
                        <a:rPr lang="fr-FR" dirty="0"/>
                        <a:t>Valeur totale de la dotation 2020 (USD)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37,8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97818"/>
                  </a:ext>
                </a:extLst>
              </a:tr>
              <a:tr h="899080">
                <a:tc>
                  <a:txBody>
                    <a:bodyPr/>
                    <a:lstStyle/>
                    <a:p>
                      <a:r>
                        <a:rPr lang="en-GB" dirty="0"/>
                        <a:t>Total des </a:t>
                      </a:r>
                      <a:r>
                        <a:rPr lang="en-GB" dirty="0" err="1"/>
                        <a:t>décaissements</a:t>
                      </a:r>
                      <a:r>
                        <a:rPr lang="en-GB" dirty="0"/>
                        <a:t> 2020 (USD)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2,8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313350"/>
                  </a:ext>
                </a:extLst>
              </a:tr>
              <a:tr h="725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Total des </a:t>
                      </a:r>
                      <a:r>
                        <a:rPr lang="en-GB" dirty="0" err="1"/>
                        <a:t>décaissements</a:t>
                      </a:r>
                      <a:r>
                        <a:rPr lang="en-GB" dirty="0"/>
                        <a:t>  2021 (estimate)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615 000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98765"/>
                  </a:ext>
                </a:extLst>
              </a:tr>
              <a:tr h="662601">
                <a:tc>
                  <a:txBody>
                    <a:bodyPr/>
                    <a:lstStyle/>
                    <a:p>
                      <a:r>
                        <a:rPr lang="pt-PT" dirty="0"/>
                        <a:t>membres du personnel actuel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373859"/>
                  </a:ext>
                </a:extLst>
              </a:tr>
              <a:tr h="899080">
                <a:tc>
                  <a:txBody>
                    <a:bodyPr/>
                    <a:lstStyle/>
                    <a:p>
                      <a:r>
                        <a:rPr lang="fr-FR" dirty="0"/>
                        <a:t>Type et nombre de bénéficiaires 2021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 MPA</a:t>
                      </a:r>
                    </a:p>
                    <a:p>
                      <a:r>
                        <a:rPr lang="pt-PT" dirty="0"/>
                        <a:t>2 NGO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806871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1DCADF-F4F7-422E-A763-A71A99AD8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59250" y="1198103"/>
            <a:ext cx="4277106" cy="440245"/>
          </a:xfrm>
        </p:spPr>
        <p:txBody>
          <a:bodyPr>
            <a:normAutofit fontScale="92500"/>
          </a:bodyPr>
          <a:lstStyle/>
          <a:p>
            <a:pPr algn="ctr"/>
            <a:r>
              <a:rPr lang="fr-FR" dirty="0"/>
              <a:t>Carte de la zone d'activité du FFC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8E1A9B-D903-6840-B1E9-7F077A2FF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5589" r="38624" b="3410"/>
          <a:stretch/>
        </p:blipFill>
        <p:spPr>
          <a:xfrm>
            <a:off x="4250945" y="1625648"/>
            <a:ext cx="4738046" cy="5219652"/>
          </a:xfrm>
          <a:prstGeom prst="rect">
            <a:avLst/>
          </a:prstGeom>
        </p:spPr>
      </p:pic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1B94FC39-857E-B949-8994-390B4C807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77" y="4954772"/>
            <a:ext cx="1803179" cy="17399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726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855A-7E77-4C72-821A-F41A7D51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Faits saillants depuis la dernière Assemblée du CAFE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917B2-5781-4D61-BA40-F3EFD6F38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Nouvel apport au capital de 1,4 M USD des accords de pêche</a:t>
            </a:r>
          </a:p>
          <a:p>
            <a:r>
              <a:rPr lang="pt-PT" dirty="0"/>
              <a:t>Exercice d’évaluation de l’efficacité et de l’impact du BACoMaB</a:t>
            </a:r>
          </a:p>
          <a:p>
            <a:r>
              <a:rPr lang="pt-PT" dirty="0"/>
              <a:t>Lancement d’un audit organisationnel</a:t>
            </a:r>
          </a:p>
          <a:p>
            <a:r>
              <a:rPr lang="pt-PT" dirty="0"/>
              <a:t>Renforcement des subventions en 2020 et 2021</a:t>
            </a:r>
          </a:p>
          <a:p>
            <a:r>
              <a:rPr lang="pt-PT" dirty="0"/>
              <a:t>Lancement d’une étude pour la création de nouvelles AMP</a:t>
            </a:r>
          </a:p>
        </p:txBody>
      </p:sp>
    </p:spTree>
    <p:extLst>
      <p:ext uri="{BB962C8B-B14F-4D97-AF65-F5344CB8AC3E}">
        <p14:creationId xmlns:p14="http://schemas.microsoft.com/office/powerpoint/2010/main" val="420089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127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Banc d’Arguin and Coastal and Marine Biodiversity Trust Fund (BACoMaB)</vt:lpstr>
      <vt:lpstr>Faits saillants depuis la dernière Assemblée du CAFE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CAFÉ 2021 CTF Presentation Template</dc:title>
  <dc:creator>Sean</dc:creator>
  <cp:lastModifiedBy>Sérgio Alfredo Bila</cp:lastModifiedBy>
  <cp:revision>7</cp:revision>
  <dcterms:created xsi:type="dcterms:W3CDTF">2021-09-16T13:48:50Z</dcterms:created>
  <dcterms:modified xsi:type="dcterms:W3CDTF">2021-10-04T15:48:00Z</dcterms:modified>
</cp:coreProperties>
</file>