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5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2.xml"/>
  <Override ContentType="application/vnd.openxmlformats-officedocument.drawingml.chartshapes+xml" PartName="/ppt/drawings/drawing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gQcYB90OEnqu86j3a6pWxA4n02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76DB1B2-A698-4EBA-8CDC-A42BC8580CF4}">
  <a:tblStyle styleId="{776DB1B2-A698-4EBA-8CDC-A42BC8580CF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5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3.xlsx"/><Relationship Id="rId4" Type="http://schemas.openxmlformats.org/officeDocument/2006/relationships/chartUserShapes" Target="../drawings/drawing1.xml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Sheet4.xlsx"/><Relationship Id="rId4" Type="http://schemas.openxmlformats.org/officeDocument/2006/relationships/chartUserShapes" Target="../drawings/drawing2.xml"/></Relationships>
</file>

<file path=ppt/charts/_rels/chart5.xml.rels><?xml version="1.0" encoding="UTF-8" standalone="yes"?>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9962546816479401E-2"/>
          <c:w val="0.94068082867650948"/>
          <c:h val="0.945068664169787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46466A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121.55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09-43F5-B204-6B72379BD47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21.45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09-43F5-B204-6B72379BD47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09-43F5-B204-6B72379BD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1978783"/>
        <c:axId val="1011991679"/>
      </c:barChart>
      <c:catAx>
        <c:axId val="10119787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11991679"/>
        <c:crosses val="autoZero"/>
        <c:auto val="1"/>
        <c:lblAlgn val="ctr"/>
        <c:lblOffset val="100"/>
        <c:noMultiLvlLbl val="0"/>
      </c:catAx>
      <c:valAx>
        <c:axId val="10119916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1978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572756946179137E-2"/>
          <c:y val="3.4943789420260128E-2"/>
          <c:w val="0.94068082867650948"/>
          <c:h val="0.945068664169787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46466A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121.55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09-43F5-B204-6B72379BD47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21.45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09-43F5-B204-6B72379BD47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09-43F5-B204-6B72379BD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1978783"/>
        <c:axId val="1011991679"/>
      </c:barChart>
      <c:catAx>
        <c:axId val="10119787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11991679"/>
        <c:crosses val="autoZero"/>
        <c:auto val="1"/>
        <c:lblAlgn val="ctr"/>
        <c:lblOffset val="100"/>
        <c:noMultiLvlLbl val="0"/>
      </c:catAx>
      <c:valAx>
        <c:axId val="10119916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1978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526750597227604"/>
          <c:y val="9.7054051753952306E-2"/>
          <c:w val="0.398133033905747"/>
          <c:h val="0.8044589392449670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'Chapter 4'!$L$72</c:f>
              <c:strCache>
                <c:ptCount val="1"/>
                <c:pt idx="0">
                  <c:v>Last 10 years</c:v>
                </c:pt>
              </c:strCache>
            </c:strRef>
          </c:tx>
          <c:spPr>
            <a:solidFill>
              <a:srgbClr val="61BDAC">
                <a:alpha val="54000"/>
              </a:srgbClr>
            </a:solidFill>
            <a:ln>
              <a:noFill/>
            </a:ln>
            <a:effectLst/>
          </c:spPr>
          <c:invertIfNegative val="0"/>
          <c:cat>
            <c:multiLvlStrRef>
              <c:f>'Chapter 4'!$H$50:$I$68</c:f>
              <c:multiLvlStrCache>
                <c:ptCount val="19"/>
                <c:lvl>
                  <c:pt idx="0">
                    <c:v>Other grants</c:v>
                  </c:pt>
                  <c:pt idx="1">
                    <c:v>Unrestricted donations</c:v>
                  </c:pt>
                  <c:pt idx="2">
                    <c:v>Donations to fund specific programs or expenses</c:v>
                  </c:pt>
                  <c:pt idx="3">
                    <c:v>Donations to sinking funds</c:v>
                  </c:pt>
                  <c:pt idx="4">
                    <c:v>Donations to endowment funds</c:v>
                  </c:pt>
                  <c:pt idx="5">
                    <c:v>Flow through funds</c:v>
                  </c:pt>
                  <c:pt idx="6">
                    <c:v>Partnerships with private sector (non-financial)</c:v>
                  </c:pt>
                  <c:pt idx="7">
                    <c:v>Debt conversion</c:v>
                  </c:pt>
                  <c:pt idx="8">
                    <c:v>Insurance schemes</c:v>
                  </c:pt>
                  <c:pt idx="9">
                    <c:v>Blended finance</c:v>
                  </c:pt>
                  <c:pt idx="10">
                    <c:v>Carbon offsets</c:v>
                  </c:pt>
                  <c:pt idx="11">
                    <c:v>Payment for ecosystem services</c:v>
                  </c:pt>
                  <c:pt idx="12">
                    <c:v>Financial intermediation between buyers and sellers of ecosystem services</c:v>
                  </c:pt>
                  <c:pt idx="13">
                    <c:v>Partnerships with financial sector</c:v>
                  </c:pt>
                  <c:pt idx="14">
                    <c:v>Earmarked pollution taxes and environmental fees</c:v>
                  </c:pt>
                  <c:pt idx="15">
                    <c:v>Earmarked user or tourism fees and taxes</c:v>
                  </c:pt>
                  <c:pt idx="16">
                    <c:v>Green taxes</c:v>
                  </c:pt>
                  <c:pt idx="17">
                    <c:v>Biodiversity offsets</c:v>
                  </c:pt>
                  <c:pt idx="18">
                    <c:v>Impact investment</c:v>
                  </c:pt>
                </c:lvl>
                <c:lvl>
                  <c:pt idx="0">
                    <c:v>.</c:v>
                  </c:pt>
                  <c:pt idx="5">
                    <c:v>.</c:v>
                  </c:pt>
                  <c:pt idx="7">
                    <c:v>.</c:v>
                  </c:pt>
                  <c:pt idx="10">
                    <c:v>.</c:v>
                  </c:pt>
                  <c:pt idx="14">
                    <c:v>.</c:v>
                  </c:pt>
                  <c:pt idx="16">
                    <c:v>.</c:v>
                  </c:pt>
                  <c:pt idx="18">
                    <c:v>.</c:v>
                  </c:pt>
                </c:lvl>
              </c:multiLvlStrCache>
            </c:multiLvlStrRef>
          </c:cat>
          <c:val>
            <c:numRef>
              <c:f>'Chapter 4'!$K$50:$K$68</c:f>
              <c:numCache>
                <c:formatCode>0%</c:formatCode>
                <c:ptCount val="19"/>
                <c:pt idx="0">
                  <c:v>0.24</c:v>
                </c:pt>
                <c:pt idx="1">
                  <c:v>0.22</c:v>
                </c:pt>
                <c:pt idx="2">
                  <c:v>0.52</c:v>
                </c:pt>
                <c:pt idx="3">
                  <c:v>0.44</c:v>
                </c:pt>
                <c:pt idx="4">
                  <c:v>0.72</c:v>
                </c:pt>
                <c:pt idx="5">
                  <c:v>0.22</c:v>
                </c:pt>
                <c:pt idx="6">
                  <c:v>0.14000000000000001</c:v>
                </c:pt>
                <c:pt idx="7">
                  <c:v>0.16</c:v>
                </c:pt>
                <c:pt idx="8">
                  <c:v>0</c:v>
                </c:pt>
                <c:pt idx="9">
                  <c:v>0.02</c:v>
                </c:pt>
                <c:pt idx="10">
                  <c:v>0.08</c:v>
                </c:pt>
                <c:pt idx="11">
                  <c:v>0.12</c:v>
                </c:pt>
                <c:pt idx="12">
                  <c:v>0</c:v>
                </c:pt>
                <c:pt idx="13">
                  <c:v>0.02</c:v>
                </c:pt>
                <c:pt idx="14">
                  <c:v>0.04</c:v>
                </c:pt>
                <c:pt idx="15">
                  <c:v>0.06</c:v>
                </c:pt>
                <c:pt idx="16">
                  <c:v>0.04</c:v>
                </c:pt>
                <c:pt idx="17">
                  <c:v>0.06</c:v>
                </c:pt>
                <c:pt idx="1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AC-D24A-AAED-A5033ACAF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8"/>
        <c:axId val="-2111348744"/>
        <c:axId val="-2111736696"/>
      </c:barChart>
      <c:catAx>
        <c:axId val="-2111348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1736696"/>
        <c:crosses val="autoZero"/>
        <c:auto val="0"/>
        <c:lblAlgn val="ctr"/>
        <c:lblOffset val="100"/>
        <c:noMultiLvlLbl val="0"/>
      </c:catAx>
      <c:valAx>
        <c:axId val="-2111736696"/>
        <c:scaling>
          <c:orientation val="minMax"/>
          <c:max val="0.8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rgbClr val="595959"/>
                    </a:solidFill>
                  </a:rPr>
                  <a:t>Percentage of CTFs</a:t>
                </a:r>
                <a:r>
                  <a:rPr lang="en-GB" b="1" baseline="0" dirty="0">
                    <a:solidFill>
                      <a:srgbClr val="595959"/>
                    </a:solidFill>
                  </a:rPr>
                  <a:t>  </a:t>
                </a:r>
                <a:endParaRPr lang="en-GB" b="1" dirty="0">
                  <a:solidFill>
                    <a:srgbClr val="595959"/>
                  </a:solidFill>
                </a:endParaRPr>
              </a:p>
            </c:rich>
          </c:tx>
          <c:layout>
            <c:manualLayout>
              <c:xMode val="edge"/>
              <c:yMode val="edge"/>
              <c:x val="0.713696453977824"/>
              <c:y val="0.947679545131358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1348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6034719302589169"/>
          <c:y val="0.10644851131789509"/>
          <c:w val="0.12670781043781601"/>
          <c:h val="8.9661341343951401E-2"/>
        </c:manualLayout>
      </c:layout>
      <c:overlay val="0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526750597227604"/>
          <c:y val="9.7054051753952306E-2"/>
          <c:w val="0.41335716447355397"/>
          <c:h val="0.8044589392449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'Chapter 4'!$K$72</c:f>
              <c:strCache>
                <c:ptCount val="1"/>
                <c:pt idx="0">
                  <c:v>Next 10 years</c:v>
                </c:pt>
              </c:strCache>
            </c:strRef>
          </c:tx>
          <c:spPr>
            <a:solidFill>
              <a:srgbClr val="004E4B"/>
            </a:solidFill>
            <a:ln>
              <a:noFill/>
            </a:ln>
            <a:effectLst/>
          </c:spPr>
          <c:invertIfNegative val="0"/>
          <c:cat>
            <c:multiLvlStrRef>
              <c:f>'Chapter 4'!$H$50:$I$68</c:f>
              <c:multiLvlStrCache>
                <c:ptCount val="19"/>
                <c:lvl>
                  <c:pt idx="0">
                    <c:v>Other grants</c:v>
                  </c:pt>
                  <c:pt idx="1">
                    <c:v>Unrestricted donations</c:v>
                  </c:pt>
                  <c:pt idx="2">
                    <c:v>Donations to fund specific programs or expenses</c:v>
                  </c:pt>
                  <c:pt idx="3">
                    <c:v>Donations to sinking funds</c:v>
                  </c:pt>
                  <c:pt idx="4">
                    <c:v>Donations to endowment funds</c:v>
                  </c:pt>
                  <c:pt idx="5">
                    <c:v>Flow through funds</c:v>
                  </c:pt>
                  <c:pt idx="6">
                    <c:v>Partnerships with private sector (non-financial)</c:v>
                  </c:pt>
                  <c:pt idx="7">
                    <c:v>Debt conversion</c:v>
                  </c:pt>
                  <c:pt idx="8">
                    <c:v>Insurance schemes</c:v>
                  </c:pt>
                  <c:pt idx="9">
                    <c:v>Blended finance</c:v>
                  </c:pt>
                  <c:pt idx="10">
                    <c:v>Carbon offsets</c:v>
                  </c:pt>
                  <c:pt idx="11">
                    <c:v>Payment for ecosystem services</c:v>
                  </c:pt>
                  <c:pt idx="12">
                    <c:v>Financial intermediation between buyers and sellers of ecosystem services</c:v>
                  </c:pt>
                  <c:pt idx="13">
                    <c:v>Partnerships with financial sector</c:v>
                  </c:pt>
                  <c:pt idx="14">
                    <c:v>Earmarked pollution taxes and environmental fees</c:v>
                  </c:pt>
                  <c:pt idx="15">
                    <c:v>Earmarked user or tourism fees and taxes</c:v>
                  </c:pt>
                  <c:pt idx="16">
                    <c:v>Green taxes</c:v>
                  </c:pt>
                  <c:pt idx="17">
                    <c:v>Biodiversity offsets</c:v>
                  </c:pt>
                  <c:pt idx="18">
                    <c:v>Impact investment</c:v>
                  </c:pt>
                </c:lvl>
                <c:lvl>
                  <c:pt idx="0">
                    <c:v>.</c:v>
                  </c:pt>
                  <c:pt idx="5">
                    <c:v>.</c:v>
                  </c:pt>
                  <c:pt idx="7">
                    <c:v>.</c:v>
                  </c:pt>
                  <c:pt idx="10">
                    <c:v>.</c:v>
                  </c:pt>
                  <c:pt idx="14">
                    <c:v>.</c:v>
                  </c:pt>
                  <c:pt idx="16">
                    <c:v>.</c:v>
                  </c:pt>
                  <c:pt idx="18">
                    <c:v>.</c:v>
                  </c:pt>
                </c:lvl>
              </c:multiLvlStrCache>
            </c:multiLvlStrRef>
          </c:cat>
          <c:val>
            <c:numRef>
              <c:f>'Chapter 4'!$J$50:$J$68</c:f>
              <c:numCache>
                <c:formatCode>0%</c:formatCode>
                <c:ptCount val="19"/>
                <c:pt idx="0">
                  <c:v>0.26</c:v>
                </c:pt>
                <c:pt idx="1">
                  <c:v>0.26</c:v>
                </c:pt>
                <c:pt idx="2">
                  <c:v>0.48</c:v>
                </c:pt>
                <c:pt idx="3">
                  <c:v>0.34</c:v>
                </c:pt>
                <c:pt idx="4">
                  <c:v>0.52</c:v>
                </c:pt>
                <c:pt idx="5">
                  <c:v>0.34</c:v>
                </c:pt>
                <c:pt idx="6">
                  <c:v>0.44</c:v>
                </c:pt>
                <c:pt idx="7">
                  <c:v>0.18</c:v>
                </c:pt>
                <c:pt idx="8">
                  <c:v>0.04</c:v>
                </c:pt>
                <c:pt idx="9">
                  <c:v>0.22</c:v>
                </c:pt>
                <c:pt idx="10">
                  <c:v>0.36</c:v>
                </c:pt>
                <c:pt idx="11">
                  <c:v>0.3</c:v>
                </c:pt>
                <c:pt idx="12">
                  <c:v>0.04</c:v>
                </c:pt>
                <c:pt idx="13">
                  <c:v>0.26</c:v>
                </c:pt>
                <c:pt idx="14">
                  <c:v>0.04</c:v>
                </c:pt>
                <c:pt idx="15">
                  <c:v>0.12</c:v>
                </c:pt>
                <c:pt idx="16">
                  <c:v>0.1</c:v>
                </c:pt>
                <c:pt idx="17">
                  <c:v>0.3</c:v>
                </c:pt>
                <c:pt idx="18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AC-D24A-AAED-A5033ACAFC77}"/>
            </c:ext>
          </c:extLst>
        </c:ser>
        <c:ser>
          <c:idx val="1"/>
          <c:order val="1"/>
          <c:tx>
            <c:strRef>
              <c:f>'Chapter 4'!$L$72</c:f>
              <c:strCache>
                <c:ptCount val="1"/>
                <c:pt idx="0">
                  <c:v>Last 10 years</c:v>
                </c:pt>
              </c:strCache>
            </c:strRef>
          </c:tx>
          <c:spPr>
            <a:solidFill>
              <a:srgbClr val="61BDAC">
                <a:alpha val="54000"/>
              </a:srgbClr>
            </a:solidFill>
            <a:ln>
              <a:noFill/>
            </a:ln>
            <a:effectLst/>
          </c:spPr>
          <c:invertIfNegative val="0"/>
          <c:cat>
            <c:multiLvlStrRef>
              <c:f>'Chapter 4'!$H$50:$I$68</c:f>
              <c:multiLvlStrCache>
                <c:ptCount val="19"/>
                <c:lvl>
                  <c:pt idx="0">
                    <c:v>Other grants</c:v>
                  </c:pt>
                  <c:pt idx="1">
                    <c:v>Unrestricted donations</c:v>
                  </c:pt>
                  <c:pt idx="2">
                    <c:v>Donations to fund specific programs or expenses</c:v>
                  </c:pt>
                  <c:pt idx="3">
                    <c:v>Donations to sinking funds</c:v>
                  </c:pt>
                  <c:pt idx="4">
                    <c:v>Donations to endowment funds</c:v>
                  </c:pt>
                  <c:pt idx="5">
                    <c:v>Flow through funds</c:v>
                  </c:pt>
                  <c:pt idx="6">
                    <c:v>Partnerships with private sector (non-financial)</c:v>
                  </c:pt>
                  <c:pt idx="7">
                    <c:v>Debt conversion</c:v>
                  </c:pt>
                  <c:pt idx="8">
                    <c:v>Insurance schemes</c:v>
                  </c:pt>
                  <c:pt idx="9">
                    <c:v>Blended finance</c:v>
                  </c:pt>
                  <c:pt idx="10">
                    <c:v>Carbon offsets</c:v>
                  </c:pt>
                  <c:pt idx="11">
                    <c:v>Payment for ecosystem services</c:v>
                  </c:pt>
                  <c:pt idx="12">
                    <c:v>Financial intermediation between buyers and sellers of ecosystem services</c:v>
                  </c:pt>
                  <c:pt idx="13">
                    <c:v>Partnerships with financial sector</c:v>
                  </c:pt>
                  <c:pt idx="14">
                    <c:v>Earmarked pollution taxes and environmental fees</c:v>
                  </c:pt>
                  <c:pt idx="15">
                    <c:v>Earmarked user or tourism fees and taxes</c:v>
                  </c:pt>
                  <c:pt idx="16">
                    <c:v>Green taxes</c:v>
                  </c:pt>
                  <c:pt idx="17">
                    <c:v>Biodiversity offsets</c:v>
                  </c:pt>
                  <c:pt idx="18">
                    <c:v>Impact investment</c:v>
                  </c:pt>
                </c:lvl>
                <c:lvl>
                  <c:pt idx="0">
                    <c:v>.</c:v>
                  </c:pt>
                  <c:pt idx="5">
                    <c:v>.</c:v>
                  </c:pt>
                  <c:pt idx="7">
                    <c:v>.</c:v>
                  </c:pt>
                  <c:pt idx="10">
                    <c:v>.</c:v>
                  </c:pt>
                  <c:pt idx="14">
                    <c:v>.</c:v>
                  </c:pt>
                  <c:pt idx="16">
                    <c:v>.</c:v>
                  </c:pt>
                  <c:pt idx="18">
                    <c:v>.</c:v>
                  </c:pt>
                </c:lvl>
              </c:multiLvlStrCache>
            </c:multiLvlStrRef>
          </c:cat>
          <c:val>
            <c:numRef>
              <c:f>'Chapter 4'!$K$50:$K$68</c:f>
              <c:numCache>
                <c:formatCode>0%</c:formatCode>
                <c:ptCount val="19"/>
                <c:pt idx="0">
                  <c:v>0.24</c:v>
                </c:pt>
                <c:pt idx="1">
                  <c:v>0.22</c:v>
                </c:pt>
                <c:pt idx="2">
                  <c:v>0.52</c:v>
                </c:pt>
                <c:pt idx="3">
                  <c:v>0.44</c:v>
                </c:pt>
                <c:pt idx="4">
                  <c:v>0.72</c:v>
                </c:pt>
                <c:pt idx="5">
                  <c:v>0.22</c:v>
                </c:pt>
                <c:pt idx="6">
                  <c:v>0.14000000000000001</c:v>
                </c:pt>
                <c:pt idx="7">
                  <c:v>0.16</c:v>
                </c:pt>
                <c:pt idx="8">
                  <c:v>0</c:v>
                </c:pt>
                <c:pt idx="9">
                  <c:v>0.02</c:v>
                </c:pt>
                <c:pt idx="10">
                  <c:v>0.08</c:v>
                </c:pt>
                <c:pt idx="11">
                  <c:v>0.12</c:v>
                </c:pt>
                <c:pt idx="12">
                  <c:v>0</c:v>
                </c:pt>
                <c:pt idx="13">
                  <c:v>0.02</c:v>
                </c:pt>
                <c:pt idx="14">
                  <c:v>0.04</c:v>
                </c:pt>
                <c:pt idx="15">
                  <c:v>0.06</c:v>
                </c:pt>
                <c:pt idx="16">
                  <c:v>0.04</c:v>
                </c:pt>
                <c:pt idx="17">
                  <c:v>0.06</c:v>
                </c:pt>
                <c:pt idx="1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AC-D24A-AAED-A5033ACAF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8"/>
        <c:axId val="-2111948680"/>
        <c:axId val="-2136222792"/>
      </c:barChart>
      <c:catAx>
        <c:axId val="-2111948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222792"/>
        <c:crosses val="autoZero"/>
        <c:auto val="0"/>
        <c:lblAlgn val="ctr"/>
        <c:lblOffset val="100"/>
        <c:noMultiLvlLbl val="0"/>
      </c:catAx>
      <c:valAx>
        <c:axId val="-2136222792"/>
        <c:scaling>
          <c:orientation val="minMax"/>
          <c:max val="0.8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rgbClr val="595959"/>
                    </a:solidFill>
                  </a:rPr>
                  <a:t>Percentage of CTFs</a:t>
                </a:r>
                <a:r>
                  <a:rPr lang="en-GB" b="1" baseline="0" dirty="0">
                    <a:solidFill>
                      <a:srgbClr val="595959"/>
                    </a:solidFill>
                  </a:rPr>
                  <a:t>  </a:t>
                </a:r>
                <a:endParaRPr lang="en-GB" b="1" dirty="0">
                  <a:solidFill>
                    <a:srgbClr val="595959"/>
                  </a:solidFill>
                </a:endParaRPr>
              </a:p>
            </c:rich>
          </c:tx>
          <c:layout>
            <c:manualLayout>
              <c:xMode val="edge"/>
              <c:yMode val="edge"/>
              <c:x val="0.713696453977824"/>
              <c:y val="0.947679545131358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1948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720366830426705"/>
          <c:y val="0.117946572943884"/>
          <c:w val="0.15992408210388001"/>
          <c:h val="0.11840649540892401"/>
        </c:manualLayout>
      </c:layout>
      <c:overlay val="0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701687128600395"/>
          <c:y val="2.4944576363626202E-2"/>
          <c:w val="0.46910256498689601"/>
          <c:h val="0.8106423545580370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'Chapter 4'!$K$83</c:f>
              <c:strCache>
                <c:ptCount val="1"/>
                <c:pt idx="0">
                  <c:v>Next 10 years (n=45)</c:v>
                </c:pt>
              </c:strCache>
            </c:strRef>
          </c:tx>
          <c:spPr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'Chapter 4'!$H$84:$I$98</c:f>
              <c:multiLvlStrCache>
                <c:ptCount val="15"/>
                <c:lvl>
                  <c:pt idx="0">
                    <c:v>Program related investment</c:v>
                  </c:pt>
                  <c:pt idx="1">
                    <c:v>Multi-annual grants (medium or large)</c:v>
                  </c:pt>
                  <c:pt idx="2">
                    <c:v>Multi-annual grants (small)</c:v>
                  </c:pt>
                  <c:pt idx="3">
                    <c:v>Annual grants (medium or large)</c:v>
                  </c:pt>
                  <c:pt idx="4">
                    <c:v>Annual grants (small)</c:v>
                  </c:pt>
                  <c:pt idx="5">
                    <c:v>Project-specific grants (medium or large)</c:v>
                  </c:pt>
                  <c:pt idx="6">
                    <c:v>Project-specific grants (small)</c:v>
                  </c:pt>
                  <c:pt idx="7">
                    <c:v>Loan guarantees or other de-risking</c:v>
                  </c:pt>
                  <c:pt idx="8">
                    <c:v>Risk capital to leverage other funds or investors</c:v>
                  </c:pt>
                  <c:pt idx="9">
                    <c:v>Direct investment in conservation SMEs</c:v>
                  </c:pt>
                  <c:pt idx="10">
                    <c:v>Business Financing / Equity Investments</c:v>
                  </c:pt>
                  <c:pt idx="11">
                    <c:v>Direct loans</c:v>
                  </c:pt>
                  <c:pt idx="12">
                    <c:v>Repayable seed funding</c:v>
                  </c:pt>
                  <c:pt idx="13">
                    <c:v>Micro credit</c:v>
                  </c:pt>
                  <c:pt idx="14">
                    <c:v>Payments for ecosystem services</c:v>
                  </c:pt>
                </c:lvl>
                <c:lvl>
                  <c:pt idx="0">
                    <c:v>.</c:v>
                  </c:pt>
                  <c:pt idx="1">
                    <c:v>.</c:v>
                  </c:pt>
                  <c:pt idx="3">
                    <c:v>.</c:v>
                  </c:pt>
                  <c:pt idx="5">
                    <c:v>.</c:v>
                  </c:pt>
                  <c:pt idx="7">
                    <c:v>.</c:v>
                  </c:pt>
                  <c:pt idx="9">
                    <c:v>.</c:v>
                  </c:pt>
                  <c:pt idx="14">
                    <c:v>.</c:v>
                  </c:pt>
                </c:lvl>
              </c:multiLvlStrCache>
            </c:multiLvlStrRef>
          </c:cat>
          <c:val>
            <c:numRef>
              <c:f>'Chapter 4'!$K$84:$K$98</c:f>
              <c:numCache>
                <c:formatCode>0%</c:formatCode>
                <c:ptCount val="15"/>
                <c:pt idx="0">
                  <c:v>0.28888888888888897</c:v>
                </c:pt>
                <c:pt idx="1">
                  <c:v>0.33333333333333298</c:v>
                </c:pt>
                <c:pt idx="2">
                  <c:v>0.28888888888888897</c:v>
                </c:pt>
                <c:pt idx="3">
                  <c:v>0.24444444444444399</c:v>
                </c:pt>
                <c:pt idx="4">
                  <c:v>0.266666666666667</c:v>
                </c:pt>
                <c:pt idx="5">
                  <c:v>0.28888888888888897</c:v>
                </c:pt>
                <c:pt idx="6">
                  <c:v>6.6666666666666693E-2</c:v>
                </c:pt>
                <c:pt idx="7">
                  <c:v>0.22222222222222199</c:v>
                </c:pt>
                <c:pt idx="8">
                  <c:v>0.35555555555555601</c:v>
                </c:pt>
                <c:pt idx="9">
                  <c:v>0.33333333333333298</c:v>
                </c:pt>
                <c:pt idx="10">
                  <c:v>0.31111111111111101</c:v>
                </c:pt>
                <c:pt idx="11">
                  <c:v>0.22222222222222199</c:v>
                </c:pt>
                <c:pt idx="12">
                  <c:v>0.266666666666667</c:v>
                </c:pt>
                <c:pt idx="13">
                  <c:v>0.24444444444444399</c:v>
                </c:pt>
                <c:pt idx="14">
                  <c:v>0.44444444444444398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38-5F44-9219-BF7688B10A56}"/>
            </c:ext>
          </c:extLst>
        </c:ser>
        <c:ser>
          <c:idx val="0"/>
          <c:order val="1"/>
          <c:tx>
            <c:strRef>
              <c:f>'Chapter 4'!$J$83</c:f>
              <c:strCache>
                <c:ptCount val="1"/>
                <c:pt idx="0">
                  <c:v>Last 10 years (n=47)</c:v>
                </c:pt>
              </c:strCache>
            </c:strRef>
          </c:tx>
          <c:spPr>
            <a:solidFill>
              <a:srgbClr val="D995FF">
                <a:alpha val="61176"/>
              </a:srgbClr>
            </a:solidFill>
            <a:ln>
              <a:noFill/>
            </a:ln>
            <a:effectLst/>
          </c:spPr>
          <c:invertIfNegative val="0"/>
          <c:cat>
            <c:multiLvlStrRef>
              <c:f>'Chapter 4'!$H$84:$I$98</c:f>
              <c:multiLvlStrCache>
                <c:ptCount val="15"/>
                <c:lvl>
                  <c:pt idx="0">
                    <c:v>Program related investment</c:v>
                  </c:pt>
                  <c:pt idx="1">
                    <c:v>Multi-annual grants (medium or large)</c:v>
                  </c:pt>
                  <c:pt idx="2">
                    <c:v>Multi-annual grants (small)</c:v>
                  </c:pt>
                  <c:pt idx="3">
                    <c:v>Annual grants (medium or large)</c:v>
                  </c:pt>
                  <c:pt idx="4">
                    <c:v>Annual grants (small)</c:v>
                  </c:pt>
                  <c:pt idx="5">
                    <c:v>Project-specific grants (medium or large)</c:v>
                  </c:pt>
                  <c:pt idx="6">
                    <c:v>Project-specific grants (small)</c:v>
                  </c:pt>
                  <c:pt idx="7">
                    <c:v>Loan guarantees or other de-risking</c:v>
                  </c:pt>
                  <c:pt idx="8">
                    <c:v>Risk capital to leverage other funds or investors</c:v>
                  </c:pt>
                  <c:pt idx="9">
                    <c:v>Direct investment in conservation SMEs</c:v>
                  </c:pt>
                  <c:pt idx="10">
                    <c:v>Business Financing / Equity Investments</c:v>
                  </c:pt>
                  <c:pt idx="11">
                    <c:v>Direct loans</c:v>
                  </c:pt>
                  <c:pt idx="12">
                    <c:v>Repayable seed funding</c:v>
                  </c:pt>
                  <c:pt idx="13">
                    <c:v>Micro credit</c:v>
                  </c:pt>
                  <c:pt idx="14">
                    <c:v>Payments for ecosystem services</c:v>
                  </c:pt>
                </c:lvl>
                <c:lvl>
                  <c:pt idx="0">
                    <c:v>.</c:v>
                  </c:pt>
                  <c:pt idx="1">
                    <c:v>.</c:v>
                  </c:pt>
                  <c:pt idx="3">
                    <c:v>.</c:v>
                  </c:pt>
                  <c:pt idx="5">
                    <c:v>.</c:v>
                  </c:pt>
                  <c:pt idx="7">
                    <c:v>.</c:v>
                  </c:pt>
                  <c:pt idx="9">
                    <c:v>.</c:v>
                  </c:pt>
                  <c:pt idx="14">
                    <c:v>.</c:v>
                  </c:pt>
                </c:lvl>
              </c:multiLvlStrCache>
            </c:multiLvlStrRef>
          </c:cat>
          <c:val>
            <c:numRef>
              <c:f>'Chapter 4'!$J$84:$J$98</c:f>
              <c:numCache>
                <c:formatCode>0%</c:formatCode>
                <c:ptCount val="15"/>
                <c:pt idx="0">
                  <c:v>0.14893617021276601</c:v>
                </c:pt>
                <c:pt idx="1">
                  <c:v>0.21276595744680901</c:v>
                </c:pt>
                <c:pt idx="2">
                  <c:v>0.25531914893617003</c:v>
                </c:pt>
                <c:pt idx="3">
                  <c:v>0.29787234042553201</c:v>
                </c:pt>
                <c:pt idx="4">
                  <c:v>0.21276595744680901</c:v>
                </c:pt>
                <c:pt idx="5">
                  <c:v>0.38297872340425498</c:v>
                </c:pt>
                <c:pt idx="6">
                  <c:v>0.72340425531914898</c:v>
                </c:pt>
                <c:pt idx="7">
                  <c:v>2.1276595744680799E-2</c:v>
                </c:pt>
                <c:pt idx="8">
                  <c:v>2.1276595744680799E-2</c:v>
                </c:pt>
                <c:pt idx="9">
                  <c:v>6.3829787234042507E-2</c:v>
                </c:pt>
                <c:pt idx="10">
                  <c:v>0.10638297872340401</c:v>
                </c:pt>
                <c:pt idx="11">
                  <c:v>0</c:v>
                </c:pt>
                <c:pt idx="12">
                  <c:v>4.2553191489361701E-2</c:v>
                </c:pt>
                <c:pt idx="13">
                  <c:v>2.1276595744680799E-2</c:v>
                </c:pt>
                <c:pt idx="14">
                  <c:v>0.170212765957447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38-5F44-9219-BF7688B10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8"/>
        <c:axId val="-2112843016"/>
        <c:axId val="2139552408"/>
      </c:barChart>
      <c:catAx>
        <c:axId val="-2112843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9552408"/>
        <c:crosses val="autoZero"/>
        <c:auto val="0"/>
        <c:lblAlgn val="ctr"/>
        <c:lblOffset val="100"/>
        <c:noMultiLvlLbl val="0"/>
      </c:catAx>
      <c:valAx>
        <c:axId val="2139552408"/>
        <c:scaling>
          <c:orientation val="minMax"/>
          <c:max val="0.8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rgbClr val="595959"/>
                    </a:solidFill>
                  </a:rPr>
                  <a:t>Percentage of CTFs</a:t>
                </a:r>
                <a:r>
                  <a:rPr lang="en-GB" sz="1200" b="1" baseline="0">
                    <a:solidFill>
                      <a:srgbClr val="595959"/>
                    </a:solidFill>
                  </a:rPr>
                  <a:t>  </a:t>
                </a:r>
                <a:endParaRPr lang="en-GB" sz="1200" b="1">
                  <a:solidFill>
                    <a:srgbClr val="595959"/>
                  </a:solidFill>
                </a:endParaRPr>
              </a:p>
            </c:rich>
          </c:tx>
          <c:layout>
            <c:manualLayout>
              <c:xMode val="edge"/>
              <c:yMode val="edge"/>
              <c:x val="0.70234116035807204"/>
              <c:y val="0.914589473835720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2843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508311665111895"/>
          <c:y val="0.63164363659905198"/>
          <c:w val="0.20776805740259199"/>
          <c:h val="0.164303680812212"/>
        </c:manualLayout>
      </c:layout>
      <c:overlay val="0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0.32966</cdr:y>
    </cdr:from>
    <cdr:to>
      <cdr:x>0.08573</cdr:x>
      <cdr:y>0.45505</cdr:y>
    </cdr:to>
    <cdr:sp macro="" textlink="">
      <cdr:nvSpPr>
        <cdr:cNvPr id="2" name="TextBox 11">
          <a:extLst xmlns:a="http://schemas.openxmlformats.org/drawingml/2006/main">
            <a:ext uri="{FF2B5EF4-FFF2-40B4-BE49-F238E27FC236}">
              <a16:creationId xmlns:a16="http://schemas.microsoft.com/office/drawing/2014/main" id="{0EBAC164-EBF2-BF4A-ADA7-237AA591D4D5}"/>
            </a:ext>
          </a:extLst>
        </cdr:cNvPr>
        <cdr:cNvSpPr txBox="1"/>
      </cdr:nvSpPr>
      <cdr:spPr>
        <a:xfrm xmlns:a="http://schemas.openxmlformats.org/drawingml/2006/main">
          <a:off x="-196822" y="1456465"/>
          <a:ext cx="769829" cy="5539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x-non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x-none" sz="1000" b="1" dirty="0">
              <a:solidFill>
                <a:srgbClr val="595959"/>
              </a:solidFill>
            </a:rPr>
            <a:t>Business and markets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0.32797</cdr:y>
    </cdr:from>
    <cdr:to>
      <cdr:x>0.0866</cdr:x>
      <cdr:y>0.45335</cdr:y>
    </cdr:to>
    <cdr:sp macro="" textlink="">
      <cdr:nvSpPr>
        <cdr:cNvPr id="2" name="TextBox 11">
          <a:extLst xmlns:a="http://schemas.openxmlformats.org/drawingml/2006/main">
            <a:ext uri="{FF2B5EF4-FFF2-40B4-BE49-F238E27FC236}">
              <a16:creationId xmlns:a16="http://schemas.microsoft.com/office/drawing/2014/main" id="{0EBAC164-EBF2-BF4A-ADA7-237AA591D4D5}"/>
            </a:ext>
          </a:extLst>
        </cdr:cNvPr>
        <cdr:cNvSpPr txBox="1"/>
      </cdr:nvSpPr>
      <cdr:spPr>
        <a:xfrm xmlns:a="http://schemas.openxmlformats.org/drawingml/2006/main">
          <a:off x="0" y="1449016"/>
          <a:ext cx="794657" cy="55394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25000"/>
            <a:lumOff val="75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x-non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x-none" sz="1000" b="1" u="none" dirty="0">
              <a:solidFill>
                <a:srgbClr val="595959"/>
              </a:solidFill>
            </a:rPr>
            <a:t>Business and markets</a:t>
          </a:r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 sz="1200"/>
              <a:t>List: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Coast Funds - Canada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CBF – Latin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FMCN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Fondo Acción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FUNBAM / FONAFIFO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 Fund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FTNS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FAPBM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BIOFUND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MMCT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de-D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&amp; administrative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External: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latin typeface="Calibri"/>
                <a:ea typeface="Calibri"/>
                <a:cs typeface="Calibri"/>
                <a:sym typeface="Calibri"/>
              </a:rPr>
              <a:t>Limited revenue-generating and growth potential of conservation activities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latin typeface="Calibri"/>
                <a:ea typeface="Calibri"/>
                <a:cs typeface="Calibri"/>
                <a:sym typeface="Calibri"/>
              </a:rPr>
              <a:t>Investment opportunities are too small for investors and not worth the high transaction costs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Internal: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de-D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Perceptual &amp; informational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000">
                <a:latin typeface="Calibri"/>
                <a:ea typeface="Calibri"/>
                <a:cs typeface="Calibri"/>
                <a:sym typeface="Calibri"/>
              </a:rPr>
              <a:t>Private sector’s limited understanding of its reliance on natural capital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000">
                <a:latin typeface="Calibri"/>
                <a:ea typeface="Calibri"/>
                <a:cs typeface="Calibri"/>
                <a:sym typeface="Calibri"/>
              </a:rPr>
              <a:t>Private sector’s lack of awareness of CTFs and their added value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de-DE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 &amp; political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000">
                <a:latin typeface="Calibri"/>
                <a:ea typeface="Calibri"/>
                <a:cs typeface="Calibri"/>
                <a:sym typeface="Calibri"/>
              </a:rPr>
              <a:t>Legal provisions prohibiting some CTFs to make specific types of financial transactions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000">
                <a:latin typeface="Calibri"/>
                <a:ea typeface="Calibri"/>
                <a:cs typeface="Calibri"/>
                <a:sym typeface="Calibri"/>
              </a:rPr>
              <a:t>Lack of legal requirements for companies to offset their adverse environmental impacts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de-DE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Socioeconomic &amp; environmental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000">
                <a:latin typeface="Calibri"/>
                <a:ea typeface="Calibri"/>
                <a:cs typeface="Calibri"/>
                <a:sym typeface="Calibri"/>
              </a:rPr>
              <a:t>Competing areas of focus in the impact regions (other issues such as healthcare)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000">
                <a:latin typeface="Calibri"/>
                <a:ea typeface="Calibri"/>
                <a:cs typeface="Calibri"/>
                <a:sym typeface="Calibri"/>
              </a:rPr>
              <a:t>Limited number of private sector entities in some countries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 sz="1200" u="sng"/>
              <a:t>Speaker: Amílcar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9" name="Google Shape;9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8" name="Google Shape;16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0" name="Google Shape;180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4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3" name="Google Shape;193;p4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4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5" name="Google Shape;195;p4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1" name="Google Shape;211;p5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2" name="Google Shape;212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5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5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9" name="Google Shape;219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5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5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png"/><Relationship Id="rId4" Type="http://schemas.openxmlformats.org/officeDocument/2006/relationships/image" Target="../media/image8.png"/><Relationship Id="rId5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jpg"/><Relationship Id="rId10" Type="http://schemas.openxmlformats.org/officeDocument/2006/relationships/image" Target="../media/image22.png"/><Relationship Id="rId13" Type="http://schemas.openxmlformats.org/officeDocument/2006/relationships/image" Target="../media/image27.jpg"/><Relationship Id="rId1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29.png"/><Relationship Id="rId5" Type="http://schemas.openxmlformats.org/officeDocument/2006/relationships/image" Target="../media/image14.jpg"/><Relationship Id="rId6" Type="http://schemas.openxmlformats.org/officeDocument/2006/relationships/image" Target="../media/image16.jpg"/><Relationship Id="rId7" Type="http://schemas.openxmlformats.org/officeDocument/2006/relationships/image" Target="../media/image32.jpg"/><Relationship Id="rId8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34.png"/><Relationship Id="rId9" Type="http://schemas.openxmlformats.org/officeDocument/2006/relationships/image" Target="../media/image4.png"/><Relationship Id="rId5" Type="http://schemas.openxmlformats.org/officeDocument/2006/relationships/image" Target="../media/image26.png"/><Relationship Id="rId6" Type="http://schemas.openxmlformats.org/officeDocument/2006/relationships/image" Target="../media/image28.png"/><Relationship Id="rId7" Type="http://schemas.openxmlformats.org/officeDocument/2006/relationships/image" Target="../media/image36.png"/><Relationship Id="rId8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Relationship Id="rId4" Type="http://schemas.openxmlformats.org/officeDocument/2006/relationships/image" Target="../media/image4.png"/><Relationship Id="rId5" Type="http://schemas.openxmlformats.org/officeDocument/2006/relationships/image" Target="../media/image30.jpg"/><Relationship Id="rId6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3.xml"/><Relationship Id="rId4" Type="http://schemas.openxmlformats.org/officeDocument/2006/relationships/image" Target="../media/image7.png"/><Relationship Id="rId5" Type="http://schemas.openxmlformats.org/officeDocument/2006/relationships/image" Target="../media/image17.jpg"/><Relationship Id="rId6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4.xml"/><Relationship Id="rId4" Type="http://schemas.openxmlformats.org/officeDocument/2006/relationships/image" Target="../media/image10.png"/><Relationship Id="rId5" Type="http://schemas.openxmlformats.org/officeDocument/2006/relationships/image" Target="../media/image12.jpg"/><Relationship Id="rId6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5.xml"/><Relationship Id="rId4" Type="http://schemas.openxmlformats.org/officeDocument/2006/relationships/image" Target="../media/image10.png"/><Relationship Id="rId5" Type="http://schemas.openxmlformats.org/officeDocument/2006/relationships/image" Target="../media/image12.jpg"/><Relationship Id="rId6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"/>
          <p:cNvSpPr/>
          <p:nvPr/>
        </p:nvSpPr>
        <p:spPr>
          <a:xfrm rot="5400000">
            <a:off x="3855579" y="-125409"/>
            <a:ext cx="2079614" cy="9790774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>
              <a:alpha val="87058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75"/>
              <a:buFont typeface="Calibri"/>
              <a:buNone/>
            </a:pPr>
            <a:br>
              <a:rPr b="0" i="0" lang="de-DE" sz="22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6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"/>
          <p:cNvSpPr txBox="1"/>
          <p:nvPr/>
        </p:nvSpPr>
        <p:spPr>
          <a:xfrm>
            <a:off x="89849" y="4947870"/>
            <a:ext cx="8120655" cy="775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2200" lIns="84400" spcFirstLastPara="1" rIns="84400" wrap="square" tIns="422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5756"/>
              </a:buClr>
              <a:buSzPts val="2400"/>
              <a:buFont typeface="Calibri"/>
              <a:buNone/>
            </a:pPr>
            <a:r>
              <a:rPr b="0" i="0" lang="de-DE" sz="2400" u="none" cap="none" strike="noStrike">
                <a:solidFill>
                  <a:srgbClr val="245756"/>
                </a:solidFill>
                <a:latin typeface="Calibri"/>
                <a:ea typeface="Calibri"/>
                <a:cs typeface="Calibri"/>
                <a:sym typeface="Calibri"/>
              </a:rPr>
              <a:t>Wolfs Company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45756"/>
              </a:buClr>
              <a:buSzPts val="2400"/>
              <a:buFont typeface="Calibri"/>
              <a:buNone/>
            </a:pPr>
            <a:r>
              <a:rPr b="0" i="0" lang="de-DE" sz="2400" u="none" cap="none" strike="noStrike">
                <a:solidFill>
                  <a:srgbClr val="245756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b="0" baseline="30000" i="0" lang="de-DE" sz="2600" u="none" cap="none" strike="noStrike">
                <a:solidFill>
                  <a:srgbClr val="245756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de-DE" sz="2400" u="none" cap="none" strike="noStrike">
                <a:solidFill>
                  <a:srgbClr val="245756"/>
                </a:solidFill>
                <a:latin typeface="Calibri"/>
                <a:ea typeface="Calibri"/>
                <a:cs typeface="Calibri"/>
                <a:sym typeface="Calibri"/>
              </a:rPr>
              <a:t> of October 2021</a:t>
            </a:r>
            <a:endParaRPr/>
          </a:p>
        </p:txBody>
      </p:sp>
      <p:sp>
        <p:nvSpPr>
          <p:cNvPr id="242" name="Google Shape;242;p1"/>
          <p:cNvSpPr txBox="1"/>
          <p:nvPr/>
        </p:nvSpPr>
        <p:spPr>
          <a:xfrm>
            <a:off x="89849" y="4058605"/>
            <a:ext cx="9522502" cy="635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2200" lIns="84400" spcFirstLastPara="1" rIns="84400" wrap="square" tIns="422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5756"/>
              </a:buClr>
              <a:buSzPts val="3200"/>
              <a:buFont typeface="Calibri"/>
              <a:buNone/>
            </a:pPr>
            <a:r>
              <a:rPr b="1" i="0" lang="de-DE" sz="3200" u="none" cap="none" strike="noStrike">
                <a:solidFill>
                  <a:srgbClr val="245756"/>
                </a:solidFill>
                <a:latin typeface="Calibri"/>
                <a:ea typeface="Calibri"/>
                <a:cs typeface="Calibri"/>
                <a:sym typeface="Calibri"/>
              </a:rPr>
              <a:t>Conservation Trust Funds and the Private Sector: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5756"/>
              </a:buClr>
              <a:buSzPts val="2400"/>
              <a:buFont typeface="Calibri"/>
              <a:buNone/>
            </a:pPr>
            <a:r>
              <a:rPr b="1" i="0" lang="de-DE" sz="2400" u="none" cap="none" strike="noStrike">
                <a:solidFill>
                  <a:srgbClr val="245756"/>
                </a:solidFill>
                <a:latin typeface="Calibri"/>
                <a:ea typeface="Calibri"/>
                <a:cs typeface="Calibri"/>
                <a:sym typeface="Calibri"/>
              </a:rPr>
              <a:t>Emerging Approaches to Conservation Finance</a:t>
            </a:r>
            <a:endParaRPr/>
          </a:p>
        </p:txBody>
      </p:sp>
      <p:pic>
        <p:nvPicPr>
          <p:cNvPr descr="Afbeelding met tekening&#10;&#10;Automatisch gegenereerde beschrijving" id="243" name="Google Shape;24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175" y="453500"/>
            <a:ext cx="6494345" cy="1185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244" name="Google Shape;24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11947" y="6450"/>
            <a:ext cx="2691238" cy="207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0"/>
          <p:cNvSpPr txBox="1"/>
          <p:nvPr>
            <p:ph idx="1" type="body"/>
          </p:nvPr>
        </p:nvSpPr>
        <p:spPr>
          <a:xfrm>
            <a:off x="98155" y="334918"/>
            <a:ext cx="8449769" cy="98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33"/>
              <a:buNone/>
            </a:pPr>
            <a:r>
              <a:rPr lang="de-DE" sz="3733">
                <a:solidFill>
                  <a:schemeClr val="dk2"/>
                </a:solidFill>
              </a:rPr>
              <a:t>CTFs</a:t>
            </a:r>
            <a:endParaRPr sz="3733">
              <a:solidFill>
                <a:schemeClr val="dk2"/>
              </a:solidFill>
            </a:endParaRPr>
          </a:p>
        </p:txBody>
      </p:sp>
      <p:sp>
        <p:nvSpPr>
          <p:cNvPr id="408" name="Google Shape;408;p10"/>
          <p:cNvSpPr txBox="1"/>
          <p:nvPr/>
        </p:nvSpPr>
        <p:spPr>
          <a:xfrm>
            <a:off x="6884565" y="-3636"/>
            <a:ext cx="502919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-DE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Conservation Trust Funds 2020: Global Vision, Local Action</a:t>
            </a:r>
            <a:endParaRPr/>
          </a:p>
        </p:txBody>
      </p:sp>
      <p:pic>
        <p:nvPicPr>
          <p:cNvPr descr="A close up of a map&#10;&#10;Description automatically generated" id="409" name="Google Shape;40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7721" y="165641"/>
            <a:ext cx="9554358" cy="6538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10" name="Google Shape;41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89954" y="242238"/>
            <a:ext cx="876300" cy="954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ast Funds | 领英" id="411" name="Google Shape;41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69697" y="1115654"/>
            <a:ext cx="616098" cy="616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ibbean-biodiversity-fund-cbf - IAMovement" id="412" name="Google Shape;41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1057" y="3969657"/>
            <a:ext cx="1334943" cy="7755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xican Fund for the Conservation of Nature | LinkedIn" id="413" name="Google Shape;413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76970" y="1869223"/>
            <a:ext cx="540319" cy="540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ndo Acción - Portal CAEM" id="414" name="Google Shape;414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14041" y="2479856"/>
            <a:ext cx="871958" cy="485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centivos financieros para árboles en cafetales | NAMA Café" id="415" name="Google Shape;415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39053" y="1625858"/>
            <a:ext cx="960593" cy="335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otography Contest: Life in the MAR" id="416" name="Google Shape;416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039209" y="1191962"/>
            <a:ext cx="856083" cy="428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ndation pour le Tri-national de la Sangha - FTNS - Home | Facebook" id="417" name="Google Shape;417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305854" y="2371943"/>
            <a:ext cx="871958" cy="406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ndation pour les Aires Protégées et la Biodiversité de Madagascar |" id="418" name="Google Shape;418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981032" y="2575311"/>
            <a:ext cx="489818" cy="560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OFUND Mozambique demonstrates the added value of CTFs, making 3 million  USD available for a conservation response to COVID-19 — Conservation  Finance Alliance" id="419" name="Google Shape;419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884565" y="3283026"/>
            <a:ext cx="902734" cy="478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bout" id="420" name="Google Shape;420;p1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826167" y="3189731"/>
            <a:ext cx="743070" cy="478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1" name="Google Shape;421;p10"/>
          <p:cNvCxnSpPr>
            <a:stCxn id="420" idx="0"/>
          </p:cNvCxnSpPr>
          <p:nvPr/>
        </p:nvCxnSpPr>
        <p:spPr>
          <a:xfrm flipH="1" rot="10800000">
            <a:off x="6197702" y="2806931"/>
            <a:ext cx="793200" cy="382800"/>
          </a:xfrm>
          <a:prstGeom prst="straightConnector1">
            <a:avLst/>
          </a:prstGeom>
          <a:noFill/>
          <a:ln cap="flat" cmpd="sng" w="12700">
            <a:solidFill>
              <a:srgbClr val="007F6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2" name="Google Shape;422;p10"/>
          <p:cNvCxnSpPr>
            <a:stCxn id="419" idx="0"/>
          </p:cNvCxnSpPr>
          <p:nvPr/>
        </p:nvCxnSpPr>
        <p:spPr>
          <a:xfrm rot="10800000">
            <a:off x="7145132" y="2884626"/>
            <a:ext cx="190800" cy="398400"/>
          </a:xfrm>
          <a:prstGeom prst="straightConnector1">
            <a:avLst/>
          </a:prstGeom>
          <a:noFill/>
          <a:ln cap="flat" cmpd="sng" w="12700">
            <a:solidFill>
              <a:srgbClr val="007F6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3" name="Google Shape;423;p10"/>
          <p:cNvCxnSpPr/>
          <p:nvPr/>
        </p:nvCxnSpPr>
        <p:spPr>
          <a:xfrm rot="10800000">
            <a:off x="7490209" y="2941871"/>
            <a:ext cx="490824" cy="0"/>
          </a:xfrm>
          <a:prstGeom prst="straightConnector1">
            <a:avLst/>
          </a:prstGeom>
          <a:noFill/>
          <a:ln cap="flat" cmpd="sng" w="12700">
            <a:solidFill>
              <a:srgbClr val="007F6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10"/>
          <p:cNvCxnSpPr/>
          <p:nvPr/>
        </p:nvCxnSpPr>
        <p:spPr>
          <a:xfrm flipH="1" rot="10800000">
            <a:off x="6159090" y="2286000"/>
            <a:ext cx="399137" cy="213054"/>
          </a:xfrm>
          <a:prstGeom prst="straightConnector1">
            <a:avLst/>
          </a:prstGeom>
          <a:noFill/>
          <a:ln cap="flat" cmpd="sng" w="12700">
            <a:solidFill>
              <a:srgbClr val="007F6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10"/>
          <p:cNvCxnSpPr/>
          <p:nvPr/>
        </p:nvCxnSpPr>
        <p:spPr>
          <a:xfrm flipH="1" rot="10800000">
            <a:off x="3608150" y="2240326"/>
            <a:ext cx="515504" cy="212526"/>
          </a:xfrm>
          <a:prstGeom prst="straightConnector1">
            <a:avLst/>
          </a:prstGeom>
          <a:noFill/>
          <a:ln cap="flat" cmpd="sng" w="12700">
            <a:solidFill>
              <a:srgbClr val="007F6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0"/>
          <p:cNvCxnSpPr/>
          <p:nvPr/>
        </p:nvCxnSpPr>
        <p:spPr>
          <a:xfrm flipH="1" rot="10800000">
            <a:off x="2952488" y="1856155"/>
            <a:ext cx="376019" cy="131523"/>
          </a:xfrm>
          <a:prstGeom prst="straightConnector1">
            <a:avLst/>
          </a:prstGeom>
          <a:noFill/>
          <a:ln cap="flat" cmpd="sng" w="12700">
            <a:solidFill>
              <a:srgbClr val="007F6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0"/>
          <p:cNvCxnSpPr/>
          <p:nvPr/>
        </p:nvCxnSpPr>
        <p:spPr>
          <a:xfrm flipH="1" rot="10800000">
            <a:off x="2485795" y="1003876"/>
            <a:ext cx="376019" cy="131523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8" name="Google Shape;428;p10"/>
          <p:cNvCxnSpPr/>
          <p:nvPr/>
        </p:nvCxnSpPr>
        <p:spPr>
          <a:xfrm flipH="1">
            <a:off x="3641966" y="1550186"/>
            <a:ext cx="488065" cy="253319"/>
          </a:xfrm>
          <a:prstGeom prst="straightConnector1">
            <a:avLst/>
          </a:prstGeom>
          <a:noFill/>
          <a:ln cap="flat" cmpd="sng" w="12700">
            <a:solidFill>
              <a:srgbClr val="007F6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9" name="Google Shape;429;p10"/>
          <p:cNvCxnSpPr/>
          <p:nvPr/>
        </p:nvCxnSpPr>
        <p:spPr>
          <a:xfrm flipH="1">
            <a:off x="4130031" y="1826831"/>
            <a:ext cx="442397" cy="209622"/>
          </a:xfrm>
          <a:prstGeom prst="straightConnector1">
            <a:avLst/>
          </a:prstGeom>
          <a:noFill/>
          <a:ln cap="flat" cmpd="sng" w="12700">
            <a:solidFill>
              <a:srgbClr val="007F6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0" name="Google Shape;430;p10"/>
          <p:cNvCxnSpPr/>
          <p:nvPr/>
        </p:nvCxnSpPr>
        <p:spPr>
          <a:xfrm flipH="1">
            <a:off x="3328507" y="4712113"/>
            <a:ext cx="1601328" cy="947030"/>
          </a:xfrm>
          <a:prstGeom prst="straightConnector1">
            <a:avLst/>
          </a:prstGeom>
          <a:noFill/>
          <a:ln cap="flat" cmpd="sng" w="12700">
            <a:solidFill>
              <a:srgbClr val="007F6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5" name="Google Shape;435;p11"/>
          <p:cNvGraphicFramePr/>
          <p:nvPr/>
        </p:nvGraphicFramePr>
        <p:xfrm>
          <a:off x="1418321" y="29460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{776DB1B2-A698-4EBA-8CDC-A42BC8580CF4}</a:tableStyleId>
              </a:tblPr>
              <a:tblGrid>
                <a:gridCol w="3143250"/>
                <a:gridCol w="5886450"/>
              </a:tblGrid>
              <a:tr h="2700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Impact-only mechanisms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Grants</a:t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CSR investments: donations, earmarked revenues</a:t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8475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Debt-based mechanisms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Loans (revolving loan funds)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Microcredits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Bonds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8475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Equity-based mechanisms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Seed financing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Venture capital (VC)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(Public) equity investment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847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Market-based mechanisms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PES schemes, incl. carbon offsets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Biodiversity offsets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Hybrid mechanisms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Blended finance, guarantees, TAFs, pooled funds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36" name="Google Shape;436;p11"/>
          <p:cNvSpPr txBox="1"/>
          <p:nvPr>
            <p:ph type="title"/>
          </p:nvPr>
        </p:nvSpPr>
        <p:spPr>
          <a:xfrm>
            <a:off x="675371" y="6538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6A"/>
              </a:buClr>
              <a:buSzPts val="4000"/>
              <a:buFont typeface="Arial"/>
              <a:buNone/>
            </a:pPr>
            <a:r>
              <a:rPr lang="de-DE" sz="4000">
                <a:solidFill>
                  <a:srgbClr val="46466A"/>
                </a:solidFill>
                <a:latin typeface="Arial"/>
                <a:ea typeface="Arial"/>
                <a:cs typeface="Arial"/>
                <a:sym typeface="Arial"/>
              </a:rPr>
              <a:t>Financial instruments</a:t>
            </a:r>
            <a:br>
              <a:rPr lang="de-DE" sz="4000">
                <a:solidFill>
                  <a:srgbClr val="4646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4000">
                <a:solidFill>
                  <a:srgbClr val="46466A"/>
                </a:solidFill>
                <a:latin typeface="Arial"/>
                <a:ea typeface="Arial"/>
                <a:cs typeface="Arial"/>
                <a:sym typeface="Arial"/>
              </a:rPr>
              <a:t>in partnerships with the private sector</a:t>
            </a:r>
            <a:endParaRPr sz="4000">
              <a:solidFill>
                <a:srgbClr val="4646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7" name="Google Shape;437;p11"/>
          <p:cNvGraphicFramePr/>
          <p:nvPr/>
        </p:nvGraphicFramePr>
        <p:xfrm>
          <a:off x="1418321" y="29460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{776DB1B2-A698-4EBA-8CDC-A42BC8580CF4}</a:tableStyleId>
              </a:tblPr>
              <a:tblGrid>
                <a:gridCol w="3143250"/>
                <a:gridCol w="5886450"/>
              </a:tblGrid>
              <a:tr h="2700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Impact-only mechanisms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Grants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F6E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CSR investments: donations, earmarked revenues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F6E"/>
                    </a:solidFill>
                  </a:tcPr>
                </a:tc>
              </a:tr>
              <a:tr h="298475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Debt-based mechanisms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Loans (revolving loan funds)</a:t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Microcredits</a:t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Bonds</a:t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8475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Equity-based mechanisms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Seed financing</a:t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Venture capital (VC)</a:t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(Public) equity investment</a:t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847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Market-based mechanisms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PES schemes, incl. carbon offsets</a:t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Biodiversity offsets</a:t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Hybrid mechanisms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Blended finance, guarantees, TAFs, pooled funds</a:t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38" name="Google Shape;438;p11"/>
          <p:cNvGraphicFramePr/>
          <p:nvPr/>
        </p:nvGraphicFramePr>
        <p:xfrm>
          <a:off x="1418323" y="22225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{776DB1B2-A698-4EBA-8CDC-A42BC8580CF4}</a:tableStyleId>
              </a:tblPr>
              <a:tblGrid>
                <a:gridCol w="1762975"/>
                <a:gridCol w="1762975"/>
                <a:gridCol w="1762975"/>
                <a:gridCol w="1763725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Well-established track record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F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39" name="Google Shape;439;p11"/>
          <p:cNvGraphicFramePr/>
          <p:nvPr/>
        </p:nvGraphicFramePr>
        <p:xfrm>
          <a:off x="1411083" y="22225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{776DB1B2-A698-4EBA-8CDC-A42BC8580CF4}</a:tableStyleId>
              </a:tblPr>
              <a:tblGrid>
                <a:gridCol w="1762975"/>
                <a:gridCol w="1762975"/>
                <a:gridCol w="1762975"/>
                <a:gridCol w="1763725"/>
              </a:tblGrid>
              <a:tr h="573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the rise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E3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40" name="Google Shape;440;p11"/>
          <p:cNvGraphicFramePr/>
          <p:nvPr/>
        </p:nvGraphicFramePr>
        <p:xfrm>
          <a:off x="1418321" y="22225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{776DB1B2-A698-4EBA-8CDC-A42BC8580CF4}</a:tableStyleId>
              </a:tblPr>
              <a:tblGrid>
                <a:gridCol w="1762975"/>
                <a:gridCol w="1762975"/>
                <a:gridCol w="1762975"/>
                <a:gridCol w="1763725"/>
              </a:tblGrid>
              <a:tr h="573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Emerging</a:t>
                      </a:r>
                      <a:endParaRPr/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41" name="Google Shape;441;p11"/>
          <p:cNvGraphicFramePr/>
          <p:nvPr/>
        </p:nvGraphicFramePr>
        <p:xfrm>
          <a:off x="1418321" y="22225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{776DB1B2-A698-4EBA-8CDC-A42BC8580CF4}</a:tableStyleId>
              </a:tblPr>
              <a:tblGrid>
                <a:gridCol w="1762975"/>
                <a:gridCol w="1762975"/>
                <a:gridCol w="1762975"/>
                <a:gridCol w="1763725"/>
              </a:tblGrid>
              <a:tr h="573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Concept stage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64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2" name="Google Shape;442;p11"/>
          <p:cNvGraphicFramePr/>
          <p:nvPr/>
        </p:nvGraphicFramePr>
        <p:xfrm>
          <a:off x="1418321" y="29460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{776DB1B2-A698-4EBA-8CDC-A42BC8580CF4}</a:tableStyleId>
              </a:tblPr>
              <a:tblGrid>
                <a:gridCol w="3143250"/>
                <a:gridCol w="5886450"/>
              </a:tblGrid>
              <a:tr h="2700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Impact-only mechanisms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Grants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F6E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CSR investments: donations, earmarked revenues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F6E"/>
                    </a:solidFill>
                  </a:tcPr>
                </a:tc>
              </a:tr>
              <a:tr h="298475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Debt-based mechanisms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Loans (revolving loan funds)</a:t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Microcredits</a:t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Bonds</a:t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8475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Equity-based mechanisms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Seed financing</a:t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Venture capital (VC)</a:t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(Public) equity investment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E3D9"/>
                    </a:solidFill>
                  </a:tcPr>
                </a:tc>
              </a:tr>
              <a:tr h="29847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Market-based mechanisms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PES schemes, incl. carbon offsets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E3D9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Biodiversity offsets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E3D9"/>
                    </a:solidFill>
                  </a:tcPr>
                </a:tc>
              </a:tr>
              <a:tr h="29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Hybrid mechanisms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Blended finance, guarantees, TAFs, pooled funds</a:t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43" name="Google Shape;443;p11"/>
          <p:cNvGraphicFramePr/>
          <p:nvPr/>
        </p:nvGraphicFramePr>
        <p:xfrm>
          <a:off x="1418321" y="29460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{776DB1B2-A698-4EBA-8CDC-A42BC8580CF4}</a:tableStyleId>
              </a:tblPr>
              <a:tblGrid>
                <a:gridCol w="3143250"/>
                <a:gridCol w="5886450"/>
              </a:tblGrid>
              <a:tr h="2700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Impact-only mechanisms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Grants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F6E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CSR investments: donations, earmarked revenues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F6E"/>
                    </a:solidFill>
                  </a:tcPr>
                </a:tc>
              </a:tr>
              <a:tr h="298475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Debt-based mechanisms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Loans (revolving loan funds)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Microcredits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Bonds</a:t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8475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Equity-based mechanisms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Seed financing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Venture capital (VC)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(Public) equity investment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E3D9"/>
                    </a:solidFill>
                  </a:tcPr>
                </a:tc>
              </a:tr>
              <a:tr h="29847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Market-based mechanisms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PES schemes, incl. carbon offsets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E3D9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Biodiversity offsets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E3D9"/>
                    </a:solidFill>
                  </a:tcPr>
                </a:tc>
              </a:tr>
              <a:tr h="29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Hybrid mechanisms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Blended finance, guarantees, TAFs, pooled funds</a:t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44" name="Google Shape;444;p11"/>
          <p:cNvGraphicFramePr/>
          <p:nvPr/>
        </p:nvGraphicFramePr>
        <p:xfrm>
          <a:off x="1418321" y="29460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{776DB1B2-A698-4EBA-8CDC-A42BC8580CF4}</a:tableStyleId>
              </a:tblPr>
              <a:tblGrid>
                <a:gridCol w="3143250"/>
                <a:gridCol w="5886450"/>
              </a:tblGrid>
              <a:tr h="2700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Impact-only mechanisms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Grants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F6E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CSR investments: donations, earmarked revenues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F6E"/>
                    </a:solidFill>
                  </a:tcPr>
                </a:tc>
              </a:tr>
              <a:tr h="298475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Debt-based mechanisms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Loans (revolving loan funds)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Microcredits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Bonds</a:t>
                      </a:r>
                      <a:endParaRPr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649"/>
                    </a:solidFill>
                  </a:tcPr>
                </a:tc>
              </a:tr>
              <a:tr h="298475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Equity-based mechanisms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Seed financing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Venture capital (VC)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(Public) equity investment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E3D9"/>
                    </a:solidFill>
                  </a:tcPr>
                </a:tc>
              </a:tr>
              <a:tr h="29847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Market-based mechanisms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PES schemes, incl. carbon offsets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E3D9"/>
                    </a:solidFill>
                  </a:tcPr>
                </a:tc>
              </a:tr>
              <a:tr h="2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Biodiversity offsets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E3D9"/>
                    </a:solidFill>
                  </a:tcPr>
                </a:tc>
              </a:tr>
              <a:tr h="29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Hybrid mechanisms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Blended finance, guarantees, TAFs, pooled funds</a:t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Afbeelding met tekening&#10;&#10;Automatisch gegenereerde beschrijving" id="445" name="Google Shape;44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0948" y="504366"/>
            <a:ext cx="3150263" cy="452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6A"/>
              </a:buClr>
              <a:buSzPts val="4000"/>
              <a:buFont typeface="Arial"/>
              <a:buNone/>
            </a:pPr>
            <a:r>
              <a:rPr lang="de-DE" sz="4000">
                <a:solidFill>
                  <a:srgbClr val="46466A"/>
                </a:solidFill>
                <a:latin typeface="Arial"/>
                <a:ea typeface="Arial"/>
                <a:cs typeface="Arial"/>
                <a:sym typeface="Arial"/>
              </a:rPr>
              <a:t>Enabling attributes</a:t>
            </a:r>
            <a:endParaRPr sz="4000">
              <a:solidFill>
                <a:srgbClr val="4646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2"/>
          <p:cNvSpPr txBox="1"/>
          <p:nvPr>
            <p:ph idx="1" type="body"/>
          </p:nvPr>
        </p:nvSpPr>
        <p:spPr>
          <a:xfrm>
            <a:off x="655320" y="2290025"/>
            <a:ext cx="5353050" cy="407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1800"/>
              <a:buChar char="•"/>
            </a:pPr>
            <a:r>
              <a:rPr b="1" lang="de-DE" sz="1800">
                <a:solidFill>
                  <a:srgbClr val="222A35"/>
                </a:solidFill>
              </a:rPr>
              <a:t>Trustworthy institutions</a:t>
            </a:r>
            <a:r>
              <a:rPr lang="de-DE" sz="1800">
                <a:solidFill>
                  <a:srgbClr val="222A35"/>
                </a:solidFill>
              </a:rPr>
              <a:t>: Legal independence and transparent procedures 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222A35"/>
              </a:buClr>
              <a:buSzPts val="1800"/>
              <a:buChar char="•"/>
            </a:pPr>
            <a:r>
              <a:rPr b="1" lang="de-DE" sz="1800">
                <a:solidFill>
                  <a:srgbClr val="222A35"/>
                </a:solidFill>
              </a:rPr>
              <a:t>Established financial management</a:t>
            </a:r>
            <a:r>
              <a:rPr lang="de-DE" sz="1800">
                <a:solidFill>
                  <a:srgbClr val="222A35"/>
                </a:solidFill>
              </a:rPr>
              <a:t>: Investment structures, ability to absorb risk, accountability and financial know-how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222A35"/>
              </a:buClr>
              <a:buSzPts val="1800"/>
              <a:buChar char="•"/>
            </a:pPr>
            <a:r>
              <a:rPr b="1" lang="de-DE" sz="1800">
                <a:solidFill>
                  <a:srgbClr val="222A35"/>
                </a:solidFill>
              </a:rPr>
              <a:t>Established network</a:t>
            </a:r>
            <a:r>
              <a:rPr lang="de-DE" sz="1800">
                <a:solidFill>
                  <a:srgbClr val="222A35"/>
                </a:solidFill>
              </a:rPr>
              <a:t>: Connections with different actors and projects,  and ability to create high-level partnerships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2"/>
          <p:cNvSpPr txBox="1"/>
          <p:nvPr/>
        </p:nvSpPr>
        <p:spPr>
          <a:xfrm>
            <a:off x="6303644" y="2337110"/>
            <a:ext cx="5257800" cy="2575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By-laws with independent governance bodies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222A35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Tangible connections with the private sector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222A35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Innovation-supportive board</a:t>
            </a:r>
            <a:endParaRPr/>
          </a:p>
        </p:txBody>
      </p:sp>
      <p:sp>
        <p:nvSpPr>
          <p:cNvPr id="453" name="Google Shape;453;p12"/>
          <p:cNvSpPr/>
          <p:nvPr/>
        </p:nvSpPr>
        <p:spPr>
          <a:xfrm>
            <a:off x="655319" y="1760413"/>
            <a:ext cx="5353050" cy="529612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General CTF attributes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2"/>
          <p:cNvSpPr/>
          <p:nvPr/>
        </p:nvSpPr>
        <p:spPr>
          <a:xfrm>
            <a:off x="6303644" y="1749093"/>
            <a:ext cx="5353050" cy="540932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Attributes of </a:t>
            </a:r>
            <a:r>
              <a:rPr b="1"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frontrunner CTFs</a:t>
            </a:r>
            <a:endParaRPr/>
          </a:p>
        </p:txBody>
      </p:sp>
      <p:sp>
        <p:nvSpPr>
          <p:cNvPr id="455" name="Google Shape;455;p12"/>
          <p:cNvSpPr txBox="1"/>
          <p:nvPr/>
        </p:nvSpPr>
        <p:spPr>
          <a:xfrm>
            <a:off x="6303644" y="2290024"/>
            <a:ext cx="5353050" cy="407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 met tekening&#10;&#10;Automatisch gegenereerde beschrijving" id="456" name="Google Shape;45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1181" y="777655"/>
            <a:ext cx="3150263" cy="452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3"/>
          <p:cNvSpPr txBox="1"/>
          <p:nvPr>
            <p:ph type="title"/>
          </p:nvPr>
        </p:nvSpPr>
        <p:spPr>
          <a:xfrm>
            <a:off x="611981" y="5786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6A"/>
              </a:buClr>
              <a:buSzPts val="4000"/>
              <a:buFont typeface="Arial"/>
              <a:buNone/>
            </a:pPr>
            <a:r>
              <a:rPr lang="de-DE" sz="4000">
                <a:solidFill>
                  <a:srgbClr val="46466A"/>
                </a:solidFill>
                <a:latin typeface="Arial"/>
                <a:ea typeface="Arial"/>
                <a:cs typeface="Arial"/>
                <a:sym typeface="Arial"/>
              </a:rPr>
              <a:t>Roles of CTFs </a:t>
            </a:r>
            <a:br>
              <a:rPr lang="de-DE" sz="4000">
                <a:solidFill>
                  <a:srgbClr val="4646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4000">
                <a:solidFill>
                  <a:srgbClr val="46466A"/>
                </a:solidFill>
                <a:latin typeface="Arial"/>
                <a:ea typeface="Arial"/>
                <a:cs typeface="Arial"/>
                <a:sym typeface="Arial"/>
              </a:rPr>
              <a:t>in partnerships with the private sector</a:t>
            </a:r>
            <a:endParaRPr sz="4000">
              <a:solidFill>
                <a:srgbClr val="4646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2" name="Google Shape;462;p13"/>
          <p:cNvGrpSpPr/>
          <p:nvPr/>
        </p:nvGrpSpPr>
        <p:grpSpPr>
          <a:xfrm>
            <a:off x="340520" y="3009901"/>
            <a:ext cx="2781299" cy="2138362"/>
            <a:chOff x="340520" y="3009901"/>
            <a:chExt cx="2781299" cy="2138362"/>
          </a:xfrm>
        </p:grpSpPr>
        <p:sp>
          <p:nvSpPr>
            <p:cNvPr id="463" name="Google Shape;463;p13"/>
            <p:cNvSpPr/>
            <p:nvPr/>
          </p:nvSpPr>
          <p:spPr>
            <a:xfrm>
              <a:off x="340520" y="3009901"/>
              <a:ext cx="2781299" cy="2138362"/>
            </a:xfrm>
            <a:prstGeom prst="triangle">
              <a:avLst>
                <a:gd fmla="val 50000" name="adj"/>
              </a:avLst>
            </a:prstGeom>
            <a:solidFill>
              <a:srgbClr val="00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Matchmaker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Handshake outline" id="464" name="Google Shape;464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73969" y="374892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5" name="Google Shape;465;p13"/>
          <p:cNvGrpSpPr/>
          <p:nvPr/>
        </p:nvGrpSpPr>
        <p:grpSpPr>
          <a:xfrm>
            <a:off x="1981201" y="2562226"/>
            <a:ext cx="2781299" cy="2138362"/>
            <a:chOff x="1981201" y="2562226"/>
            <a:chExt cx="2781299" cy="2138362"/>
          </a:xfrm>
        </p:grpSpPr>
        <p:sp>
          <p:nvSpPr>
            <p:cNvPr id="466" name="Google Shape;466;p13"/>
            <p:cNvSpPr/>
            <p:nvPr/>
          </p:nvSpPr>
          <p:spPr>
            <a:xfrm rot="10800000">
              <a:off x="1981201" y="2562226"/>
              <a:ext cx="2781299" cy="2138362"/>
            </a:xfrm>
            <a:prstGeom prst="triangle">
              <a:avLst>
                <a:gd fmla="val 50000" name="adj"/>
              </a:avLst>
            </a:prstGeom>
            <a:solidFill>
              <a:srgbClr val="00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3"/>
            <p:cNvSpPr txBox="1"/>
            <p:nvPr/>
          </p:nvSpPr>
          <p:spPr>
            <a:xfrm>
              <a:off x="2394348" y="2724150"/>
              <a:ext cx="1905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Policy influencer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Document outline" id="468" name="Google Shape;468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83694" y="311041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9" name="Google Shape;469;p13"/>
          <p:cNvGrpSpPr/>
          <p:nvPr/>
        </p:nvGrpSpPr>
        <p:grpSpPr>
          <a:xfrm>
            <a:off x="3886201" y="3009901"/>
            <a:ext cx="2781299" cy="2138362"/>
            <a:chOff x="3886201" y="3009901"/>
            <a:chExt cx="2781299" cy="2138362"/>
          </a:xfrm>
        </p:grpSpPr>
        <p:sp>
          <p:nvSpPr>
            <p:cNvPr id="470" name="Google Shape;470;p13"/>
            <p:cNvSpPr/>
            <p:nvPr/>
          </p:nvSpPr>
          <p:spPr>
            <a:xfrm>
              <a:off x="3886201" y="3009901"/>
              <a:ext cx="2781299" cy="2138362"/>
            </a:xfrm>
            <a:prstGeom prst="triangle">
              <a:avLst>
                <a:gd fmla="val 50000" name="adj"/>
              </a:avLst>
            </a:prstGeom>
            <a:solidFill>
              <a:srgbClr val="1F386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Incubator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Egg outline" id="471" name="Google Shape;471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819651" y="363140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2" name="Google Shape;472;p13"/>
          <p:cNvGrpSpPr/>
          <p:nvPr/>
        </p:nvGrpSpPr>
        <p:grpSpPr>
          <a:xfrm>
            <a:off x="5845969" y="2583602"/>
            <a:ext cx="2781299" cy="2138362"/>
            <a:chOff x="5845969" y="2583602"/>
            <a:chExt cx="2781299" cy="2138362"/>
          </a:xfrm>
        </p:grpSpPr>
        <p:sp>
          <p:nvSpPr>
            <p:cNvPr id="473" name="Google Shape;473;p13"/>
            <p:cNvSpPr/>
            <p:nvPr/>
          </p:nvSpPr>
          <p:spPr>
            <a:xfrm rot="10800000">
              <a:off x="5845969" y="2583602"/>
              <a:ext cx="2781299" cy="2138362"/>
            </a:xfrm>
            <a:prstGeom prst="triangle">
              <a:avLst>
                <a:gd fmla="val 50000" name="adj"/>
              </a:avLst>
            </a:prstGeom>
            <a:solidFill>
              <a:srgbClr val="1F386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3"/>
            <p:cNvSpPr txBox="1"/>
            <p:nvPr/>
          </p:nvSpPr>
          <p:spPr>
            <a:xfrm>
              <a:off x="6238286" y="2841903"/>
              <a:ext cx="1905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Risk mitigator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hield Tick outline" id="475" name="Google Shape;475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49339" y="329172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6" name="Google Shape;476;p13"/>
          <p:cNvGrpSpPr/>
          <p:nvPr/>
        </p:nvGrpSpPr>
        <p:grpSpPr>
          <a:xfrm>
            <a:off x="7557035" y="3019426"/>
            <a:ext cx="2781299" cy="2138362"/>
            <a:chOff x="7557035" y="3019426"/>
            <a:chExt cx="2781299" cy="2138362"/>
          </a:xfrm>
        </p:grpSpPr>
        <p:sp>
          <p:nvSpPr>
            <p:cNvPr id="477" name="Google Shape;477;p13"/>
            <p:cNvSpPr/>
            <p:nvPr/>
          </p:nvSpPr>
          <p:spPr>
            <a:xfrm>
              <a:off x="7557035" y="3019426"/>
              <a:ext cx="2781299" cy="2138362"/>
            </a:xfrm>
            <a:prstGeom prst="triangle">
              <a:avLst>
                <a:gd fmla="val 50000" name="adj"/>
              </a:avLst>
            </a:prstGeom>
            <a:solidFill>
              <a:srgbClr val="1F386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Aggregator</a:t>
              </a:r>
              <a:endParaRPr/>
            </a:p>
          </p:txBody>
        </p:sp>
        <p:pic>
          <p:nvPicPr>
            <p:cNvPr descr="Stacked Rocks outline" id="478" name="Google Shape;478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490484" y="366843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9" name="Google Shape;479;p13"/>
          <p:cNvGrpSpPr/>
          <p:nvPr/>
        </p:nvGrpSpPr>
        <p:grpSpPr>
          <a:xfrm>
            <a:off x="9241029" y="2543593"/>
            <a:ext cx="2781299" cy="2138362"/>
            <a:chOff x="9241029" y="2543593"/>
            <a:chExt cx="2781299" cy="2138362"/>
          </a:xfrm>
        </p:grpSpPr>
        <p:sp>
          <p:nvSpPr>
            <p:cNvPr id="480" name="Google Shape;480;p13"/>
            <p:cNvSpPr/>
            <p:nvPr/>
          </p:nvSpPr>
          <p:spPr>
            <a:xfrm rot="10800000">
              <a:off x="9241029" y="2543593"/>
              <a:ext cx="2781299" cy="2138362"/>
            </a:xfrm>
            <a:prstGeom prst="triangle">
              <a:avLst>
                <a:gd fmla="val 50000" name="adj"/>
              </a:avLst>
            </a:prstGeom>
            <a:solidFill>
              <a:srgbClr val="1F386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3"/>
            <p:cNvSpPr txBox="1"/>
            <p:nvPr/>
          </p:nvSpPr>
          <p:spPr>
            <a:xfrm>
              <a:off x="9679178" y="2808657"/>
              <a:ext cx="1905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Investor</a:t>
              </a:r>
              <a:endParaRPr/>
            </a:p>
          </p:txBody>
        </p:sp>
        <p:pic>
          <p:nvPicPr>
            <p:cNvPr descr="Piggy Bank outline" id="482" name="Google Shape;482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210800" y="321123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fbeelding met tekening&#10;&#10;Automatisch gegenereerde beschrijving" id="483" name="Google Shape;483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35668" y="479515"/>
            <a:ext cx="3150263" cy="452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6A"/>
              </a:buClr>
              <a:buSzPts val="4000"/>
              <a:buFont typeface="Arial"/>
              <a:buNone/>
            </a:pPr>
            <a:r>
              <a:rPr lang="de-DE" sz="4000">
                <a:solidFill>
                  <a:srgbClr val="46466A"/>
                </a:solidFill>
                <a:latin typeface="Arial"/>
                <a:ea typeface="Arial"/>
                <a:cs typeface="Arial"/>
                <a:sym typeface="Arial"/>
              </a:rPr>
              <a:t>Barriers</a:t>
            </a:r>
            <a:endParaRPr sz="4000">
              <a:solidFill>
                <a:srgbClr val="4646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0" name="Google Shape;490;p14"/>
          <p:cNvGrpSpPr/>
          <p:nvPr/>
        </p:nvGrpSpPr>
        <p:grpSpPr>
          <a:xfrm>
            <a:off x="671863" y="1690688"/>
            <a:ext cx="5353050" cy="2346909"/>
            <a:chOff x="1095375" y="1981200"/>
            <a:chExt cx="5353050" cy="2152650"/>
          </a:xfrm>
        </p:grpSpPr>
        <p:sp>
          <p:nvSpPr>
            <p:cNvPr id="491" name="Google Shape;491;p14"/>
            <p:cNvSpPr/>
            <p:nvPr/>
          </p:nvSpPr>
          <p:spPr>
            <a:xfrm>
              <a:off x="1095375" y="1981200"/>
              <a:ext cx="5353050" cy="485775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Financial &amp; administrative</a:t>
              </a:r>
              <a:endParaRPr/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1095375" y="2466975"/>
              <a:ext cx="5353050" cy="1666875"/>
            </a:xfrm>
            <a:prstGeom prst="rect">
              <a:avLst/>
            </a:prstGeom>
            <a:solidFill>
              <a:srgbClr val="B3C6E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" name="Google Shape;493;p14"/>
          <p:cNvGrpSpPr/>
          <p:nvPr/>
        </p:nvGrpSpPr>
        <p:grpSpPr>
          <a:xfrm>
            <a:off x="6177313" y="1690688"/>
            <a:ext cx="5353050" cy="2346909"/>
            <a:chOff x="6600825" y="1981200"/>
            <a:chExt cx="5353050" cy="2152650"/>
          </a:xfrm>
        </p:grpSpPr>
        <p:sp>
          <p:nvSpPr>
            <p:cNvPr id="494" name="Google Shape;494;p14"/>
            <p:cNvSpPr/>
            <p:nvPr/>
          </p:nvSpPr>
          <p:spPr>
            <a:xfrm>
              <a:off x="6600825" y="1981200"/>
              <a:ext cx="5353050" cy="485775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Perceptual &amp; informational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6600825" y="2466975"/>
              <a:ext cx="5353050" cy="1666875"/>
            </a:xfrm>
            <a:prstGeom prst="rect">
              <a:avLst/>
            </a:prstGeom>
            <a:solidFill>
              <a:srgbClr val="33CCCC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6" name="Google Shape;496;p14"/>
          <p:cNvGrpSpPr/>
          <p:nvPr/>
        </p:nvGrpSpPr>
        <p:grpSpPr>
          <a:xfrm>
            <a:off x="671863" y="4201278"/>
            <a:ext cx="5353050" cy="2346909"/>
            <a:chOff x="1095375" y="1981200"/>
            <a:chExt cx="5353050" cy="2152650"/>
          </a:xfrm>
        </p:grpSpPr>
        <p:sp>
          <p:nvSpPr>
            <p:cNvPr id="497" name="Google Shape;497;p14"/>
            <p:cNvSpPr/>
            <p:nvPr/>
          </p:nvSpPr>
          <p:spPr>
            <a:xfrm>
              <a:off x="1095375" y="1981200"/>
              <a:ext cx="5353050" cy="48577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Legal &amp; political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1095375" y="2466975"/>
              <a:ext cx="5353050" cy="166687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Google Shape;499;p14"/>
          <p:cNvGrpSpPr/>
          <p:nvPr/>
        </p:nvGrpSpPr>
        <p:grpSpPr>
          <a:xfrm>
            <a:off x="6177313" y="4201278"/>
            <a:ext cx="5353050" cy="2346909"/>
            <a:chOff x="1095375" y="1981200"/>
            <a:chExt cx="5353050" cy="2152650"/>
          </a:xfrm>
        </p:grpSpPr>
        <p:sp>
          <p:nvSpPr>
            <p:cNvPr id="500" name="Google Shape;500;p14"/>
            <p:cNvSpPr/>
            <p:nvPr/>
          </p:nvSpPr>
          <p:spPr>
            <a:xfrm>
              <a:off x="1095375" y="1981200"/>
              <a:ext cx="5353050" cy="485775"/>
            </a:xfrm>
            <a:prstGeom prst="rect">
              <a:avLst/>
            </a:prstGeom>
            <a:solidFill>
              <a:srgbClr val="3856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Socio-economic &amp; environmental</a:t>
              </a: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1095375" y="2466975"/>
              <a:ext cx="5353050" cy="1666875"/>
            </a:xfrm>
            <a:prstGeom prst="rect">
              <a:avLst/>
            </a:prstGeom>
            <a:solidFill>
              <a:srgbClr val="E1EF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2" name="Google Shape;502;p14"/>
          <p:cNvSpPr txBox="1"/>
          <p:nvPr/>
        </p:nvSpPr>
        <p:spPr>
          <a:xfrm>
            <a:off x="800450" y="2383981"/>
            <a:ext cx="5095875" cy="1065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Revenue potential and scale of projects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capabilities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14"/>
          <p:cNvSpPr txBox="1"/>
          <p:nvPr/>
        </p:nvSpPr>
        <p:spPr>
          <a:xfrm>
            <a:off x="6343650" y="2460722"/>
            <a:ext cx="4819650" cy="736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understanding of each other‘s scope and needs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4"/>
          <p:cNvSpPr txBox="1"/>
          <p:nvPr/>
        </p:nvSpPr>
        <p:spPr>
          <a:xfrm>
            <a:off x="838200" y="4860322"/>
            <a:ext cx="5257800" cy="736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 restrictions on CTFs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legal requirements for company offsets </a:t>
            </a:r>
            <a:endParaRPr/>
          </a:p>
        </p:txBody>
      </p:sp>
      <p:sp>
        <p:nvSpPr>
          <p:cNvPr id="505" name="Google Shape;505;p14"/>
          <p:cNvSpPr txBox="1"/>
          <p:nvPr/>
        </p:nvSpPr>
        <p:spPr>
          <a:xfrm>
            <a:off x="6343650" y="4894571"/>
            <a:ext cx="5353050" cy="1065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Competing areas of focus in impact regions 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private sector entities in some countries</a:t>
            </a:r>
            <a:endParaRPr/>
          </a:p>
        </p:txBody>
      </p:sp>
      <p:pic>
        <p:nvPicPr>
          <p:cNvPr descr="Afbeelding met tekening&#10;&#10;Automatisch gegenereerde beschrijving" id="506" name="Google Shape;50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82518" y="540357"/>
            <a:ext cx="3150263" cy="452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5"/>
          <p:cNvSpPr/>
          <p:nvPr/>
        </p:nvSpPr>
        <p:spPr>
          <a:xfrm>
            <a:off x="838200" y="1789331"/>
            <a:ext cx="10047679" cy="1275907"/>
          </a:xfrm>
          <a:prstGeom prst="rect">
            <a:avLst/>
          </a:prstGeom>
          <a:solidFill>
            <a:srgbClr val="A7E3D9"/>
          </a:solidFill>
          <a:ln cap="flat" cmpd="sng" w="12700">
            <a:solidFill>
              <a:srgbClr val="A7E3D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5"/>
          <p:cNvSpPr txBox="1"/>
          <p:nvPr>
            <p:ph type="title"/>
          </p:nvPr>
        </p:nvSpPr>
        <p:spPr>
          <a:xfrm>
            <a:off x="838200" y="3460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6A"/>
              </a:buClr>
              <a:buSzPts val="4000"/>
              <a:buFont typeface="Arial"/>
              <a:buNone/>
            </a:pPr>
            <a:r>
              <a:rPr lang="de-DE" sz="4000">
                <a:solidFill>
                  <a:srgbClr val="46466A"/>
                </a:solidFill>
                <a:latin typeface="Arial"/>
                <a:ea typeface="Arial"/>
                <a:cs typeface="Arial"/>
                <a:sym typeface="Arial"/>
              </a:rPr>
              <a:t>Building foundations</a:t>
            </a:r>
            <a:endParaRPr sz="4000">
              <a:solidFill>
                <a:srgbClr val="4646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5"/>
          <p:cNvSpPr txBox="1"/>
          <p:nvPr/>
        </p:nvSpPr>
        <p:spPr>
          <a:xfrm>
            <a:off x="1076325" y="2025650"/>
            <a:ext cx="10096500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de-DE" sz="21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Build CTFs’ financial and business capabilities &amp; partner with technical experts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de-DE" sz="21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Organize exchanges among CTFs and create guidelines for private sector engagement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21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de-DE" sz="21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Bring in board members/staff with private sector background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de-DE" sz="21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Active networking and exchange with the private sector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de-DE" sz="21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Involve external facilitators or catalyzers of partnerships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de-DE" sz="21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Cooperate with governments to shape legal frameworks</a:t>
            </a:r>
            <a:endParaRPr/>
          </a:p>
        </p:txBody>
      </p:sp>
      <p:sp>
        <p:nvSpPr>
          <p:cNvPr id="514" name="Google Shape;514;p15"/>
          <p:cNvSpPr txBox="1"/>
          <p:nvPr/>
        </p:nvSpPr>
        <p:spPr>
          <a:xfrm rot="-5400000">
            <a:off x="167595" y="2196455"/>
            <a:ext cx="8032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BRIDGE</a:t>
            </a:r>
            <a:endParaRPr/>
          </a:p>
        </p:txBody>
      </p:sp>
      <p:pic>
        <p:nvPicPr>
          <p:cNvPr descr="Afbeelding met tekening&#10;&#10;Automatisch gegenereerde beschrijving" id="515" name="Google Shape;51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8230" y="668944"/>
            <a:ext cx="3150263" cy="452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6"/>
          <p:cNvSpPr txBox="1"/>
          <p:nvPr>
            <p:ph type="title"/>
          </p:nvPr>
        </p:nvSpPr>
        <p:spPr>
          <a:xfrm>
            <a:off x="316877" y="199424"/>
            <a:ext cx="111918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6A"/>
              </a:buClr>
              <a:buSzPts val="4000"/>
              <a:buFont typeface="Arial"/>
              <a:buNone/>
            </a:pPr>
            <a:r>
              <a:rPr lang="de-DE" sz="4000">
                <a:solidFill>
                  <a:srgbClr val="46466A"/>
                </a:solidFill>
                <a:latin typeface="Arial"/>
                <a:ea typeface="Arial"/>
                <a:cs typeface="Arial"/>
                <a:sym typeface="Arial"/>
              </a:rPr>
              <a:t>Making choices  </a:t>
            </a:r>
            <a:endParaRPr/>
          </a:p>
        </p:txBody>
      </p:sp>
      <p:sp>
        <p:nvSpPr>
          <p:cNvPr id="521" name="Google Shape;521;p16"/>
          <p:cNvSpPr txBox="1"/>
          <p:nvPr/>
        </p:nvSpPr>
        <p:spPr>
          <a:xfrm>
            <a:off x="316877" y="1668334"/>
            <a:ext cx="3388685" cy="4714764"/>
          </a:xfrm>
          <a:prstGeom prst="rect">
            <a:avLst/>
          </a:prstGeom>
          <a:noFill/>
          <a:ln cap="flat" cmpd="sng" w="9525">
            <a:solidFill>
              <a:srgbClr val="007F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None/>
            </a:pPr>
            <a:r>
              <a:rPr b="1" lang="de-DE" sz="20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What is the…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1900"/>
              <a:buFont typeface="Arial"/>
              <a:buChar char="•"/>
            </a:pPr>
            <a:r>
              <a:rPr i="1" lang="de-DE" sz="19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partnership objective?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1900"/>
              <a:buFont typeface="Arial"/>
              <a:buChar char="•"/>
            </a:pPr>
            <a:r>
              <a:rPr i="1" lang="de-DE" sz="19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impact context?</a:t>
            </a:r>
            <a:endParaRPr i="1" sz="19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1900"/>
              <a:buFont typeface="Arial"/>
              <a:buChar char="•"/>
            </a:pPr>
            <a:r>
              <a:rPr i="1" lang="de-DE" sz="19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CTF’s risk preference?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1900"/>
              <a:buFont typeface="Arial"/>
              <a:buChar char="•"/>
            </a:pPr>
            <a:r>
              <a:rPr i="1" lang="de-DE" sz="19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CTF’s financial flexibility?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1900"/>
              <a:buFont typeface="Arial"/>
              <a:buChar char="•"/>
            </a:pPr>
            <a:r>
              <a:rPr i="1" lang="de-DE" sz="19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mechanism’s technical complexity?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1900"/>
              <a:buFont typeface="Arial"/>
              <a:buChar char="•"/>
            </a:pPr>
            <a:r>
              <a:rPr i="1" lang="de-DE" sz="19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mechanism’s required capital investment size?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1900"/>
              <a:buFont typeface="Arial"/>
              <a:buChar char="•"/>
            </a:pPr>
            <a:r>
              <a:rPr i="1" lang="de-DE" sz="19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mechanism’s mission-alignment?</a:t>
            </a:r>
            <a:endParaRPr/>
          </a:p>
        </p:txBody>
      </p:sp>
      <p:sp>
        <p:nvSpPr>
          <p:cNvPr id="522" name="Google Shape;522;p16"/>
          <p:cNvSpPr/>
          <p:nvPr/>
        </p:nvSpPr>
        <p:spPr>
          <a:xfrm>
            <a:off x="4052444" y="1668334"/>
            <a:ext cx="3631363" cy="653071"/>
          </a:xfrm>
          <a:prstGeom prst="rect">
            <a:avLst/>
          </a:prstGeom>
          <a:solidFill>
            <a:srgbClr val="007F6E"/>
          </a:solidFill>
          <a:ln cap="flat" cmpd="sng" w="12700">
            <a:solidFill>
              <a:srgbClr val="007F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Objective / Context</a:t>
            </a:r>
            <a:endParaRPr/>
          </a:p>
        </p:txBody>
      </p:sp>
      <p:sp>
        <p:nvSpPr>
          <p:cNvPr id="523" name="Google Shape;523;p16"/>
          <p:cNvSpPr/>
          <p:nvPr/>
        </p:nvSpPr>
        <p:spPr>
          <a:xfrm>
            <a:off x="8154952" y="1668334"/>
            <a:ext cx="3770348" cy="653071"/>
          </a:xfrm>
          <a:prstGeom prst="rect">
            <a:avLst/>
          </a:prstGeom>
          <a:solidFill>
            <a:srgbClr val="007F6E"/>
          </a:solidFill>
          <a:ln cap="flat" cmpd="sng" w="12700">
            <a:solidFill>
              <a:srgbClr val="007F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Suitable instrument</a:t>
            </a:r>
            <a:endParaRPr/>
          </a:p>
        </p:txBody>
      </p:sp>
      <p:sp>
        <p:nvSpPr>
          <p:cNvPr id="524" name="Google Shape;524;p16"/>
          <p:cNvSpPr txBox="1"/>
          <p:nvPr/>
        </p:nvSpPr>
        <p:spPr>
          <a:xfrm>
            <a:off x="3941135" y="2598747"/>
            <a:ext cx="3902260" cy="47147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900"/>
              <a:buFont typeface="Arial"/>
              <a:buNone/>
            </a:pPr>
            <a:r>
              <a:rPr lang="de-DE" sz="19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Short-term capital for non-revenue-generating projects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1900"/>
              <a:buFont typeface="Arial"/>
              <a:buNone/>
            </a:pPr>
            <a:r>
              <a:rPr lang="de-DE" sz="19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Shaping the local business environment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1900"/>
              <a:buFont typeface="Arial"/>
              <a:buNone/>
            </a:pPr>
            <a:r>
              <a:rPr lang="de-DE" sz="19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Community-based conservation</a:t>
            </a:r>
            <a:br>
              <a:rPr lang="de-DE" sz="19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9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1900"/>
              <a:buFont typeface="Arial"/>
              <a:buNone/>
            </a:pPr>
            <a:r>
              <a:rPr lang="de-DE" sz="19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Protected areas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1900"/>
              <a:buFont typeface="Arial"/>
              <a:buNone/>
            </a:pPr>
            <a:r>
              <a:rPr lang="de-DE" sz="19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Mission-aligned asset management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1900"/>
              <a:buFont typeface="Arial"/>
              <a:buNone/>
            </a:pPr>
            <a:r>
              <a:rPr lang="de-DE" sz="19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Private capital for conservation-positive businesses</a:t>
            </a:r>
            <a:endParaRPr/>
          </a:p>
          <a:p>
            <a:pPr indent="-10795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6"/>
          <p:cNvSpPr txBox="1"/>
          <p:nvPr/>
        </p:nvSpPr>
        <p:spPr>
          <a:xfrm>
            <a:off x="8154953" y="2591188"/>
            <a:ext cx="3902260" cy="47147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900"/>
              <a:buFont typeface="Arial"/>
              <a:buNone/>
            </a:pPr>
            <a:r>
              <a:rPr lang="de-DE" sz="19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CSR investments: donations, earmarked revenues</a:t>
            </a:r>
            <a:endParaRPr sz="19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1900"/>
              <a:buFont typeface="Arial"/>
              <a:buNone/>
            </a:pPr>
            <a:r>
              <a:rPr lang="de-DE" sz="19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Grants &amp; loans to SMEs, seed financing, venture capital</a:t>
            </a:r>
            <a:endParaRPr sz="19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1900"/>
              <a:buFont typeface="Arial"/>
              <a:buNone/>
            </a:pPr>
            <a:r>
              <a:rPr lang="de-DE" sz="19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Microcredits, seed financing, PES, (voluntary) carbon offsets</a:t>
            </a:r>
            <a:endParaRPr sz="19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1900"/>
              <a:buFont typeface="Arial"/>
              <a:buNone/>
            </a:pPr>
            <a:r>
              <a:rPr lang="de-DE" sz="19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Biodiversity offsets, park bonds</a:t>
            </a:r>
            <a:endParaRPr sz="19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1900"/>
              <a:buFont typeface="Arial"/>
              <a:buNone/>
            </a:pPr>
            <a:r>
              <a:rPr lang="de-DE" sz="19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SRI &amp; ESG investing</a:t>
            </a:r>
            <a:endParaRPr sz="19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1900"/>
              <a:buFont typeface="Arial"/>
              <a:buNone/>
            </a:pPr>
            <a:r>
              <a:rPr lang="de-DE" sz="19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Pooled impact investment funds, stock indices, blended finance, green and blue bonds</a:t>
            </a:r>
            <a:endParaRPr sz="19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6"/>
          <p:cNvSpPr/>
          <p:nvPr/>
        </p:nvSpPr>
        <p:spPr>
          <a:xfrm rot="-5400000">
            <a:off x="7817775" y="3826801"/>
            <a:ext cx="201422" cy="462292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007F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6"/>
          <p:cNvSpPr/>
          <p:nvPr/>
        </p:nvSpPr>
        <p:spPr>
          <a:xfrm rot="-5400000">
            <a:off x="7810709" y="2511199"/>
            <a:ext cx="201422" cy="462292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007F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16"/>
          <p:cNvSpPr/>
          <p:nvPr/>
        </p:nvSpPr>
        <p:spPr>
          <a:xfrm rot="-5400000">
            <a:off x="7814242" y="3204438"/>
            <a:ext cx="201422" cy="462292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007F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16"/>
          <p:cNvSpPr/>
          <p:nvPr/>
        </p:nvSpPr>
        <p:spPr>
          <a:xfrm rot="-5400000">
            <a:off x="7800110" y="4449163"/>
            <a:ext cx="201422" cy="462292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007F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16"/>
          <p:cNvSpPr/>
          <p:nvPr/>
        </p:nvSpPr>
        <p:spPr>
          <a:xfrm rot="-5400000">
            <a:off x="7803643" y="4886763"/>
            <a:ext cx="201422" cy="462292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007F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6"/>
          <p:cNvSpPr/>
          <p:nvPr/>
        </p:nvSpPr>
        <p:spPr>
          <a:xfrm rot="-5400000">
            <a:off x="7807176" y="5294507"/>
            <a:ext cx="201422" cy="462292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007F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 met tekening&#10;&#10;Automatisch gegenereerde beschrijving" id="532" name="Google Shape;53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4860" y="480216"/>
            <a:ext cx="3150263" cy="452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5756"/>
        </a:solid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3387" y="0"/>
            <a:ext cx="79200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17"/>
          <p:cNvSpPr/>
          <p:nvPr>
            <p:ph type="ctrTitle"/>
          </p:nvPr>
        </p:nvSpPr>
        <p:spPr>
          <a:xfrm rot="5400000">
            <a:off x="3611800" y="2004746"/>
            <a:ext cx="947060" cy="8170661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75"/>
              <a:buFont typeface="Calibri"/>
              <a:buNone/>
            </a:pPr>
            <a:br>
              <a:rPr lang="de-DE" sz="2275"/>
            </a:br>
            <a:endParaRPr sz="1463"/>
          </a:p>
        </p:txBody>
      </p:sp>
      <p:pic>
        <p:nvPicPr>
          <p:cNvPr descr="Afbeelding met tekening&#10;&#10;Automatisch gegenereerde beschrijving" id="540" name="Google Shape;54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262" y="5931953"/>
            <a:ext cx="2614338" cy="375567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17"/>
          <p:cNvSpPr txBox="1"/>
          <p:nvPr/>
        </p:nvSpPr>
        <p:spPr>
          <a:xfrm>
            <a:off x="238035" y="286890"/>
            <a:ext cx="5088835" cy="7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2200" lIns="84400" spcFirstLastPara="1" rIns="84400" wrap="square" tIns="422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E3D9"/>
              </a:buClr>
              <a:buSzPts val="2800"/>
              <a:buFont typeface="Calibri"/>
              <a:buNone/>
            </a:pPr>
            <a:r>
              <a:rPr b="1" i="0" lang="de-DE" sz="2800" u="none" cap="none" strike="noStrike">
                <a:solidFill>
                  <a:srgbClr val="A7E3D9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/>
          </a:p>
        </p:txBody>
      </p:sp>
      <p:sp>
        <p:nvSpPr>
          <p:cNvPr id="543" name="Google Shape;543;p17"/>
          <p:cNvSpPr txBox="1"/>
          <p:nvPr/>
        </p:nvSpPr>
        <p:spPr>
          <a:xfrm>
            <a:off x="251762" y="1363625"/>
            <a:ext cx="406162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E3D9"/>
              </a:buClr>
              <a:buSzPts val="2000"/>
              <a:buFont typeface="Calibri"/>
              <a:buNone/>
            </a:pPr>
            <a:r>
              <a:rPr b="1" i="0" lang="de-DE" sz="2000" u="none" cap="none" strike="noStrike">
                <a:solidFill>
                  <a:srgbClr val="A7E3D9"/>
                </a:solidFill>
                <a:latin typeface="Calibri"/>
                <a:ea typeface="Calibri"/>
                <a:cs typeface="Calibri"/>
                <a:sym typeface="Calibri"/>
              </a:rPr>
              <a:t>Amílcar Guzmán Valladares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E3D9"/>
              </a:buClr>
              <a:buSzPts val="2000"/>
              <a:buFont typeface="Calibri"/>
              <a:buNone/>
            </a:pPr>
            <a:r>
              <a:rPr b="0" i="0" lang="de-DE" sz="2000" u="none" cap="none" strike="noStrike">
                <a:solidFill>
                  <a:srgbClr val="A7E3D9"/>
                </a:solidFill>
                <a:latin typeface="Calibri"/>
                <a:ea typeface="Calibri"/>
                <a:cs typeface="Calibri"/>
                <a:sym typeface="Calibri"/>
              </a:rPr>
              <a:t>Partner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E3D9"/>
              </a:buClr>
              <a:buSzPts val="2000"/>
              <a:buFont typeface="Calibri"/>
              <a:buNone/>
            </a:pPr>
            <a:r>
              <a:rPr lang="de-DE" sz="2000">
                <a:solidFill>
                  <a:srgbClr val="A7E3D9"/>
                </a:solidFill>
                <a:latin typeface="Calibri"/>
                <a:ea typeface="Calibri"/>
                <a:cs typeface="Calibri"/>
                <a:sym typeface="Calibri"/>
              </a:rPr>
              <a:t>amilcar.guzman@wolfscompany.com</a:t>
            </a:r>
            <a:endParaRPr b="0" i="0" sz="2000" u="none" cap="none" strike="noStrike">
              <a:solidFill>
                <a:srgbClr val="A7E3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259956" y="4854882"/>
            <a:ext cx="276864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E3D9"/>
              </a:buClr>
              <a:buSzPts val="2000"/>
              <a:buFont typeface="Calibri"/>
              <a:buNone/>
            </a:pPr>
            <a:r>
              <a:rPr b="0" i="0" lang="de-DE" sz="2000" u="none" cap="none" strike="noStrike">
                <a:solidFill>
                  <a:srgbClr val="A7E3D9"/>
                </a:solidFill>
                <a:latin typeface="Calibri"/>
                <a:ea typeface="Calibri"/>
                <a:cs typeface="Calibri"/>
                <a:sym typeface="Calibri"/>
              </a:rPr>
              <a:t>www.wolfscompany.com</a:t>
            </a:r>
            <a:endParaRPr/>
          </a:p>
        </p:txBody>
      </p:sp>
      <p:sp>
        <p:nvSpPr>
          <p:cNvPr id="545" name="Google Shape;545;p17"/>
          <p:cNvSpPr txBox="1"/>
          <p:nvPr/>
        </p:nvSpPr>
        <p:spPr>
          <a:xfrm>
            <a:off x="238035" y="2562950"/>
            <a:ext cx="360688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E3D9"/>
              </a:buClr>
              <a:buSzPts val="2000"/>
              <a:buFont typeface="Calibri"/>
              <a:buNone/>
            </a:pPr>
            <a:r>
              <a:rPr b="1" i="0" lang="de-DE" sz="2000" u="none" cap="none" strike="noStrike">
                <a:solidFill>
                  <a:srgbClr val="A7E3D9"/>
                </a:solidFill>
                <a:latin typeface="Calibri"/>
                <a:ea typeface="Calibri"/>
                <a:cs typeface="Calibri"/>
                <a:sym typeface="Calibri"/>
              </a:rPr>
              <a:t>Joris van Pul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E3D9"/>
              </a:buClr>
              <a:buSzPts val="2000"/>
              <a:buFont typeface="Calibri"/>
              <a:buNone/>
            </a:pPr>
            <a:r>
              <a:rPr b="0" i="0" lang="de-DE" sz="2000" u="none" cap="none" strike="noStrike">
                <a:solidFill>
                  <a:srgbClr val="A7E3D9"/>
                </a:solidFill>
                <a:latin typeface="Calibri"/>
                <a:ea typeface="Calibri"/>
                <a:cs typeface="Calibri"/>
                <a:sym typeface="Calibri"/>
              </a:rPr>
              <a:t>Consultant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rgbClr val="A7E3D9"/>
                </a:solidFill>
                <a:latin typeface="Calibri"/>
                <a:ea typeface="Calibri"/>
                <a:cs typeface="Calibri"/>
                <a:sym typeface="Calibri"/>
              </a:rPr>
              <a:t>joris.vanpul@wolfscompany.com</a:t>
            </a:r>
            <a:endParaRPr b="0" i="0" sz="2000" u="none" cap="none" strike="noStrike">
              <a:solidFill>
                <a:srgbClr val="A7E3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17"/>
          <p:cNvSpPr txBox="1"/>
          <p:nvPr/>
        </p:nvSpPr>
        <p:spPr>
          <a:xfrm>
            <a:off x="259956" y="3892138"/>
            <a:ext cx="190815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E3D9"/>
              </a:buClr>
              <a:buSzPts val="2000"/>
              <a:buFont typeface="Calibri"/>
              <a:buNone/>
            </a:pPr>
            <a:r>
              <a:rPr b="1" i="0" lang="de-DE" sz="2000" u="none" cap="none" strike="noStrike">
                <a:solidFill>
                  <a:srgbClr val="A7E3D9"/>
                </a:solidFill>
                <a:latin typeface="Calibri"/>
                <a:ea typeface="Calibri"/>
                <a:cs typeface="Calibri"/>
                <a:sym typeface="Calibri"/>
              </a:rPr>
              <a:t>Charlotte Süring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E3D9"/>
              </a:buClr>
              <a:buSzPts val="2000"/>
              <a:buFont typeface="Calibri"/>
              <a:buNone/>
            </a:pPr>
            <a:r>
              <a:rPr b="0" i="0" lang="de-DE" sz="2000" u="none" cap="none" strike="noStrike">
                <a:solidFill>
                  <a:srgbClr val="A7E3D9"/>
                </a:solidFill>
                <a:latin typeface="Calibri"/>
                <a:ea typeface="Calibri"/>
                <a:cs typeface="Calibri"/>
                <a:sym typeface="Calibri"/>
              </a:rPr>
              <a:t>Report author</a:t>
            </a:r>
            <a:endParaRPr/>
          </a:p>
        </p:txBody>
      </p:sp>
      <p:pic>
        <p:nvPicPr>
          <p:cNvPr descr="Capacity Building Project - RedLac" id="547" name="Google Shape;54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4947" y="5846143"/>
            <a:ext cx="1594900" cy="51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27781" y="5694603"/>
            <a:ext cx="1196064" cy="753426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7"/>
          <p:cNvSpPr txBox="1"/>
          <p:nvPr/>
        </p:nvSpPr>
        <p:spPr>
          <a:xfrm>
            <a:off x="3442863" y="5809706"/>
            <a:ext cx="12196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rgbClr val="245756"/>
                </a:solidFill>
                <a:latin typeface="Calibri"/>
                <a:ea typeface="Calibri"/>
                <a:cs typeface="Calibri"/>
                <a:sym typeface="Calibri"/>
              </a:rPr>
              <a:t>With the kind support of: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2"/>
          <p:cNvGrpSpPr/>
          <p:nvPr/>
        </p:nvGrpSpPr>
        <p:grpSpPr>
          <a:xfrm>
            <a:off x="5472112" y="933450"/>
            <a:ext cx="6376989" cy="5559425"/>
            <a:chOff x="5472112" y="933450"/>
            <a:chExt cx="6376989" cy="5559425"/>
          </a:xfrm>
        </p:grpSpPr>
        <p:grpSp>
          <p:nvGrpSpPr>
            <p:cNvPr id="250" name="Google Shape;250;p2"/>
            <p:cNvGrpSpPr/>
            <p:nvPr/>
          </p:nvGrpSpPr>
          <p:grpSpPr>
            <a:xfrm>
              <a:off x="8562975" y="4482584"/>
              <a:ext cx="3286126" cy="1101635"/>
              <a:chOff x="8820150" y="4482584"/>
              <a:chExt cx="3286126" cy="1101635"/>
            </a:xfrm>
          </p:grpSpPr>
          <p:cxnSp>
            <p:nvCxnSpPr>
              <p:cNvPr id="251" name="Google Shape;251;p2"/>
              <p:cNvCxnSpPr/>
              <p:nvPr/>
            </p:nvCxnSpPr>
            <p:spPr>
              <a:xfrm flipH="1">
                <a:off x="8820150" y="4733925"/>
                <a:ext cx="1038225" cy="85029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252" name="Google Shape;252;p2"/>
              <p:cNvSpPr txBox="1"/>
              <p:nvPr/>
            </p:nvSpPr>
            <p:spPr>
              <a:xfrm>
                <a:off x="9858376" y="4482584"/>
                <a:ext cx="22479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de-DE" sz="1800" u="none" cap="none" strike="noStrike">
                    <a:solidFill>
                      <a:srgbClr val="2E75B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Public &amp; philanthropic (86%)</a:t>
                </a:r>
                <a:endParaRPr sz="1800">
                  <a:solidFill>
                    <a:srgbClr val="2E75B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" name="Google Shape;253;p2"/>
            <p:cNvGrpSpPr/>
            <p:nvPr/>
          </p:nvGrpSpPr>
          <p:grpSpPr>
            <a:xfrm>
              <a:off x="5472112" y="933450"/>
              <a:ext cx="6276976" cy="5559425"/>
              <a:chOff x="5472112" y="933450"/>
              <a:chExt cx="6276976" cy="5559425"/>
            </a:xfrm>
          </p:grpSpPr>
          <p:graphicFrame>
            <p:nvGraphicFramePr>
              <p:cNvPr id="254" name="Google Shape;254;p2"/>
              <p:cNvGraphicFramePr/>
              <p:nvPr/>
            </p:nvGraphicFramePr>
            <p:xfrm>
              <a:off x="5472112" y="933450"/>
              <a:ext cx="4710113" cy="5086350"/>
            </p:xfrm>
            <a:graphic>
              <a:graphicData uri="http://schemas.openxmlformats.org/drawingml/2006/chart">
                <c:chart r:id="rId3"/>
              </a:graphicData>
            </a:graphic>
          </p:graphicFrame>
          <p:sp>
            <p:nvSpPr>
              <p:cNvPr id="255" name="Google Shape;255;p2"/>
              <p:cNvSpPr txBox="1"/>
              <p:nvPr/>
            </p:nvSpPr>
            <p:spPr>
              <a:xfrm>
                <a:off x="6750843" y="6123543"/>
                <a:ext cx="19240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800">
                    <a:solidFill>
                      <a:srgbClr val="222A3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Deutz et al. (2020)</a:t>
                </a:r>
                <a:endParaRPr sz="1800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2"/>
              <p:cNvSpPr txBox="1"/>
              <p:nvPr/>
            </p:nvSpPr>
            <p:spPr>
              <a:xfrm>
                <a:off x="8827292" y="5261054"/>
                <a:ext cx="262175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800">
                    <a:solidFill>
                      <a:srgbClr val="222A3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Global biodiversity finance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800">
                    <a:solidFill>
                      <a:srgbClr val="222A3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USD 143 bn</a:t>
                </a:r>
                <a:endParaRPr sz="1800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2"/>
              <p:cNvSpPr txBox="1"/>
              <p:nvPr/>
            </p:nvSpPr>
            <p:spPr>
              <a:xfrm>
                <a:off x="8827291" y="1935847"/>
                <a:ext cx="2621757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800">
                    <a:solidFill>
                      <a:srgbClr val="222A3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Global biodiversity financing gap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800">
                    <a:solidFill>
                      <a:srgbClr val="222A3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USD 824 bn</a:t>
                </a:r>
                <a:endParaRPr sz="1800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8" name="Google Shape;258;p2"/>
              <p:cNvGrpSpPr/>
              <p:nvPr/>
            </p:nvGrpSpPr>
            <p:grpSpPr>
              <a:xfrm>
                <a:off x="8220084" y="3776870"/>
                <a:ext cx="3529004" cy="1524824"/>
                <a:chOff x="8477259" y="3776870"/>
                <a:chExt cx="3529004" cy="1524824"/>
              </a:xfrm>
            </p:grpSpPr>
            <p:cxnSp>
              <p:nvCxnSpPr>
                <p:cNvPr id="259" name="Google Shape;259;p2"/>
                <p:cNvCxnSpPr/>
                <p:nvPr/>
              </p:nvCxnSpPr>
              <p:spPr>
                <a:xfrm flipH="1">
                  <a:off x="8477259" y="4039464"/>
                  <a:ext cx="1300155" cy="126223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med" w="med" type="triangle"/>
                </a:ln>
              </p:spPr>
            </p:cxnSp>
            <p:sp>
              <p:nvSpPr>
                <p:cNvPr id="260" name="Google Shape;260;p2"/>
                <p:cNvSpPr txBox="1"/>
                <p:nvPr/>
              </p:nvSpPr>
              <p:spPr>
                <a:xfrm>
                  <a:off x="9758363" y="3776870"/>
                  <a:ext cx="224790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de-DE" sz="1800">
                      <a:solidFill>
                        <a:srgbClr val="2E75B5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Private (14%)</a:t>
                  </a:r>
                  <a:endParaRPr sz="1800">
                    <a:solidFill>
                      <a:srgbClr val="2E75B5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61" name="Google Shape;26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6A"/>
              </a:buClr>
              <a:buSzPts val="4000"/>
              <a:buFont typeface="Arial"/>
              <a:buNone/>
            </a:pPr>
            <a:r>
              <a:rPr lang="de-DE" sz="4000">
                <a:solidFill>
                  <a:srgbClr val="46466A"/>
                </a:solidFill>
                <a:latin typeface="Arial"/>
                <a:ea typeface="Arial"/>
                <a:cs typeface="Arial"/>
                <a:sym typeface="Arial"/>
              </a:rPr>
              <a:t>The biodiversity financing gap</a:t>
            </a:r>
            <a:endParaRPr sz="4000">
              <a:solidFill>
                <a:srgbClr val="4646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"/>
          <p:cNvSpPr txBox="1"/>
          <p:nvPr/>
        </p:nvSpPr>
        <p:spPr>
          <a:xfrm>
            <a:off x="1909771" y="4667250"/>
            <a:ext cx="32194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World Economic Forum (2020)</a:t>
            </a:r>
            <a:endParaRPr sz="18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"/>
          <p:cNvSpPr txBox="1"/>
          <p:nvPr/>
        </p:nvSpPr>
        <p:spPr>
          <a:xfrm>
            <a:off x="838200" y="2868543"/>
            <a:ext cx="536259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“$44 trillion of economic value generation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– over half the world’s total GDP –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is moderately or highly dependent on nature and its services”</a:t>
            </a:r>
            <a:endParaRPr b="1" sz="24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264" name="Google Shape;26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62079" y="295400"/>
            <a:ext cx="876300" cy="954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"/>
          <p:cNvSpPr txBox="1"/>
          <p:nvPr/>
        </p:nvSpPr>
        <p:spPr>
          <a:xfrm>
            <a:off x="67296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6A"/>
              </a:buClr>
              <a:buSzPts val="4000"/>
              <a:buFont typeface="Arial"/>
              <a:buNone/>
            </a:pPr>
            <a:r>
              <a:rPr lang="de-DE" sz="4000">
                <a:solidFill>
                  <a:srgbClr val="46466A"/>
                </a:solidFill>
                <a:latin typeface="Arial"/>
                <a:ea typeface="Arial"/>
                <a:cs typeface="Arial"/>
                <a:sym typeface="Arial"/>
              </a:rPr>
              <a:t>Growing private sector interest</a:t>
            </a:r>
            <a:endParaRPr sz="4000">
              <a:solidFill>
                <a:srgbClr val="4646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4629" y="2093178"/>
            <a:ext cx="3061463" cy="1244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4629" y="3500913"/>
            <a:ext cx="2841246" cy="1095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4629" y="4923473"/>
            <a:ext cx="3281680" cy="1146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73" name="Google Shape;27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62079" y="295400"/>
            <a:ext cx="876300" cy="95440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"/>
          <p:cNvSpPr txBox="1"/>
          <p:nvPr/>
        </p:nvSpPr>
        <p:spPr>
          <a:xfrm>
            <a:off x="1909771" y="4667250"/>
            <a:ext cx="32194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Coalition for Private Investments in Conservation (2021)</a:t>
            </a:r>
            <a:endParaRPr sz="18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"/>
          <p:cNvSpPr txBox="1"/>
          <p:nvPr/>
        </p:nvSpPr>
        <p:spPr>
          <a:xfrm>
            <a:off x="945812" y="2811342"/>
            <a:ext cx="536259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From 35 return-seeking investors: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“70% [..] are planning substantially higher investments in conservation in 2021 compared to 2020”</a:t>
            </a:r>
            <a:endParaRPr b="1" sz="24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7647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4"/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cap="flat" cmpd="sng" w="9525">
            <a:solidFill>
              <a:srgbClr val="D5D5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4"/>
          <p:cNvSpPr txBox="1"/>
          <p:nvPr/>
        </p:nvSpPr>
        <p:spPr>
          <a:xfrm>
            <a:off x="171068" y="245365"/>
            <a:ext cx="917023" cy="7753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4"/>
          <p:cNvSpPr txBox="1"/>
          <p:nvPr/>
        </p:nvSpPr>
        <p:spPr>
          <a:xfrm>
            <a:off x="371093" y="2152958"/>
            <a:ext cx="3524632" cy="4152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4"/>
          <p:cNvSpPr txBox="1"/>
          <p:nvPr>
            <p:ph idx="1" type="body"/>
          </p:nvPr>
        </p:nvSpPr>
        <p:spPr>
          <a:xfrm>
            <a:off x="699136" y="2011548"/>
            <a:ext cx="6930390" cy="3913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Mobilization of additional (long-term) funding and fund diversification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Increased and sustainable conservation impact tailored to local needs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Creation of synergies for the implementation of conservation activities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4"/>
          <p:cNvSpPr txBox="1"/>
          <p:nvPr>
            <p:ph type="title"/>
          </p:nvPr>
        </p:nvSpPr>
        <p:spPr>
          <a:xfrm>
            <a:off x="838200" y="365125"/>
            <a:ext cx="748941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6A"/>
              </a:buClr>
              <a:buSzPts val="4000"/>
              <a:buFont typeface="Arial"/>
              <a:buNone/>
            </a:pPr>
            <a:r>
              <a:rPr lang="de-DE" sz="4000">
                <a:solidFill>
                  <a:srgbClr val="46466A"/>
                </a:solidFill>
                <a:latin typeface="Arial"/>
                <a:ea typeface="Arial"/>
                <a:cs typeface="Arial"/>
                <a:sym typeface="Arial"/>
              </a:rPr>
              <a:t>Why do CTFs reach out to the private sector? </a:t>
            </a:r>
            <a:endParaRPr/>
          </a:p>
        </p:txBody>
      </p:sp>
      <p:pic>
        <p:nvPicPr>
          <p:cNvPr descr="Icon&#10;&#10;Description automatically generated" id="288" name="Google Shape;28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62079" y="295400"/>
            <a:ext cx="876300" cy="954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"/>
          <p:cNvPicPr preferRelativeResize="0"/>
          <p:nvPr/>
        </p:nvPicPr>
        <p:blipFill rotWithShape="1">
          <a:blip r:embed="rId4">
            <a:alphaModFix/>
          </a:blip>
          <a:srcRect b="-2" l="0" r="0" t="0"/>
          <a:stretch/>
        </p:blipFill>
        <p:spPr>
          <a:xfrm>
            <a:off x="7629526" y="0"/>
            <a:ext cx="4562472" cy="6858000"/>
          </a:xfrm>
          <a:custGeom>
            <a:rect b="b" l="l" r="r" t="t"/>
            <a:pathLst>
              <a:path extrusionOk="0" h="6857997" w="631315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Afbeelding met tekening&#10;&#10;Automatisch gegenereerde beschrijving" id="290" name="Google Shape;29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88117" y="546324"/>
            <a:ext cx="3150263" cy="452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Google Shape;295;p5"/>
          <p:cNvCxnSpPr/>
          <p:nvPr/>
        </p:nvCxnSpPr>
        <p:spPr>
          <a:xfrm flipH="1">
            <a:off x="4530436" y="5337214"/>
            <a:ext cx="974457" cy="47344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6" name="Google Shape;296;p5"/>
          <p:cNvSpPr txBox="1"/>
          <p:nvPr/>
        </p:nvSpPr>
        <p:spPr>
          <a:xfrm>
            <a:off x="5607148" y="5010108"/>
            <a:ext cx="15178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Public &amp;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philanthropic</a:t>
            </a:r>
            <a:endParaRPr sz="18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7" name="Google Shape;297;p5"/>
          <p:cNvGrpSpPr/>
          <p:nvPr/>
        </p:nvGrpSpPr>
        <p:grpSpPr>
          <a:xfrm>
            <a:off x="241488" y="1041809"/>
            <a:ext cx="7618220" cy="5559424"/>
            <a:chOff x="4161233" y="933451"/>
            <a:chExt cx="7618220" cy="5559424"/>
          </a:xfrm>
        </p:grpSpPr>
        <p:graphicFrame>
          <p:nvGraphicFramePr>
            <p:cNvPr id="298" name="Google Shape;298;p5"/>
            <p:cNvGraphicFramePr/>
            <p:nvPr/>
          </p:nvGraphicFramePr>
          <p:xfrm>
            <a:off x="5472112" y="933451"/>
            <a:ext cx="4183415" cy="5099218"/>
          </p:xfrm>
          <a:graphic>
            <a:graphicData uri="http://schemas.openxmlformats.org/drawingml/2006/chart">
              <c:chart r:id="rId3"/>
            </a:graphicData>
          </a:graphic>
        </p:graphicFrame>
        <p:sp>
          <p:nvSpPr>
            <p:cNvPr id="299" name="Google Shape;299;p5"/>
            <p:cNvSpPr txBox="1"/>
            <p:nvPr/>
          </p:nvSpPr>
          <p:spPr>
            <a:xfrm>
              <a:off x="6750843" y="6123543"/>
              <a:ext cx="19240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rPr>
                <a:t>Deutz et al. (2020)</a:t>
              </a:r>
              <a:endParaRPr sz="18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5"/>
            <p:cNvSpPr txBox="1"/>
            <p:nvPr/>
          </p:nvSpPr>
          <p:spPr>
            <a:xfrm>
              <a:off x="4161233" y="5261053"/>
              <a:ext cx="26217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rPr>
                <a:t>Global biodiversity finance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rPr>
                <a:t>USD 143 bn</a:t>
              </a:r>
              <a:endParaRPr sz="18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5"/>
            <p:cNvSpPr txBox="1"/>
            <p:nvPr/>
          </p:nvSpPr>
          <p:spPr>
            <a:xfrm>
              <a:off x="8827291" y="1935847"/>
              <a:ext cx="2621757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rPr>
                <a:t>Global biodiversity financing gap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rPr>
                <a:t>USD 824 bn</a:t>
              </a:r>
              <a:endParaRPr sz="18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2" name="Google Shape;302;p5"/>
            <p:cNvGrpSpPr/>
            <p:nvPr/>
          </p:nvGrpSpPr>
          <p:grpSpPr>
            <a:xfrm>
              <a:off x="8220085" y="3388698"/>
              <a:ext cx="3559368" cy="1912996"/>
              <a:chOff x="8477260" y="3388698"/>
              <a:chExt cx="3559368" cy="1912996"/>
            </a:xfrm>
          </p:grpSpPr>
          <p:cxnSp>
            <p:nvCxnSpPr>
              <p:cNvPr id="303" name="Google Shape;303;p5"/>
              <p:cNvCxnSpPr/>
              <p:nvPr/>
            </p:nvCxnSpPr>
            <p:spPr>
              <a:xfrm flipH="1">
                <a:off x="8477260" y="3700089"/>
                <a:ext cx="1306808" cy="160160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304" name="Google Shape;304;p5"/>
              <p:cNvSpPr txBox="1"/>
              <p:nvPr/>
            </p:nvSpPr>
            <p:spPr>
              <a:xfrm>
                <a:off x="9788728" y="3388698"/>
                <a:ext cx="22479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800">
                    <a:solidFill>
                      <a:srgbClr val="2E75B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Private</a:t>
                </a:r>
                <a:endParaRPr sz="1800">
                  <a:solidFill>
                    <a:srgbClr val="2E75B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5" name="Google Shape;30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6A"/>
              </a:buClr>
              <a:buSzPts val="4000"/>
              <a:buFont typeface="Arial"/>
              <a:buNone/>
            </a:pPr>
            <a:r>
              <a:rPr lang="de-DE" sz="4000">
                <a:solidFill>
                  <a:srgbClr val="46466A"/>
                </a:solidFill>
                <a:latin typeface="Arial"/>
                <a:ea typeface="Arial"/>
                <a:cs typeface="Arial"/>
                <a:sym typeface="Arial"/>
              </a:rPr>
              <a:t>CTFs and the biodiversity financing gap</a:t>
            </a:r>
            <a:endParaRPr sz="4000">
              <a:solidFill>
                <a:srgbClr val="4646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5"/>
          <p:cNvSpPr txBox="1"/>
          <p:nvPr/>
        </p:nvSpPr>
        <p:spPr>
          <a:xfrm>
            <a:off x="7962454" y="4223348"/>
            <a:ext cx="1713946" cy="300082"/>
          </a:xfrm>
          <a:prstGeom prst="rect">
            <a:avLst/>
          </a:prstGeom>
          <a:solidFill>
            <a:srgbClr val="46466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Earmarked fees</a:t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5"/>
          <p:cNvSpPr txBox="1"/>
          <p:nvPr/>
        </p:nvSpPr>
        <p:spPr>
          <a:xfrm>
            <a:off x="7962455" y="3112038"/>
            <a:ext cx="1713946" cy="300082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Carbon offsets</a:t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5"/>
          <p:cNvSpPr txBox="1"/>
          <p:nvPr/>
        </p:nvSpPr>
        <p:spPr>
          <a:xfrm>
            <a:off x="7962454" y="5699768"/>
            <a:ext cx="1713945" cy="300082"/>
          </a:xfrm>
          <a:prstGeom prst="rect">
            <a:avLst/>
          </a:prstGeom>
          <a:solidFill>
            <a:srgbClr val="46466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Donations</a:t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5"/>
          <p:cNvSpPr txBox="1"/>
          <p:nvPr/>
        </p:nvSpPr>
        <p:spPr>
          <a:xfrm>
            <a:off x="7962454" y="5337214"/>
            <a:ext cx="1713947" cy="300082"/>
          </a:xfrm>
          <a:prstGeom prst="rect">
            <a:avLst/>
          </a:prstGeom>
          <a:solidFill>
            <a:srgbClr val="46466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Debt conversions</a:t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5"/>
          <p:cNvSpPr txBox="1"/>
          <p:nvPr/>
        </p:nvSpPr>
        <p:spPr>
          <a:xfrm>
            <a:off x="7962454" y="4585902"/>
            <a:ext cx="1713946" cy="300082"/>
          </a:xfrm>
          <a:prstGeom prst="rect">
            <a:avLst/>
          </a:prstGeom>
          <a:solidFill>
            <a:srgbClr val="46466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Fiscal transfers</a:t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5"/>
          <p:cNvSpPr txBox="1"/>
          <p:nvPr/>
        </p:nvSpPr>
        <p:spPr>
          <a:xfrm>
            <a:off x="7962454" y="4948456"/>
            <a:ext cx="1713946" cy="300082"/>
          </a:xfrm>
          <a:prstGeom prst="rect">
            <a:avLst/>
          </a:prstGeom>
          <a:solidFill>
            <a:srgbClr val="46466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Flow-through funds</a:t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5"/>
          <p:cNvSpPr txBox="1"/>
          <p:nvPr/>
        </p:nvSpPr>
        <p:spPr>
          <a:xfrm>
            <a:off x="7962454" y="3458075"/>
            <a:ext cx="1713946" cy="300082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Biodiversity offsets</a:t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5"/>
          <p:cNvSpPr txBox="1"/>
          <p:nvPr/>
        </p:nvSpPr>
        <p:spPr>
          <a:xfrm>
            <a:off x="7962453" y="3794545"/>
            <a:ext cx="1713946" cy="300082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Payments for ES</a:t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5"/>
          <p:cNvSpPr txBox="1"/>
          <p:nvPr/>
        </p:nvSpPr>
        <p:spPr>
          <a:xfrm>
            <a:off x="7125039" y="2101728"/>
            <a:ext cx="36847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instruments CTFs have used to mobilize funds (last 10 years):</a:t>
            </a:r>
            <a:endParaRPr/>
          </a:p>
        </p:txBody>
      </p:sp>
      <p:sp>
        <p:nvSpPr>
          <p:cNvPr id="315" name="Google Shape;315;p5"/>
          <p:cNvSpPr txBox="1"/>
          <p:nvPr/>
        </p:nvSpPr>
        <p:spPr>
          <a:xfrm>
            <a:off x="7273187" y="6321429"/>
            <a:ext cx="408061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i="1" lang="de-D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Conservation Trust Funds 2020: Global Vision, Local Action </a:t>
            </a:r>
            <a:endParaRPr/>
          </a:p>
        </p:txBody>
      </p:sp>
      <p:sp>
        <p:nvSpPr>
          <p:cNvPr id="316" name="Google Shape;316;p5"/>
          <p:cNvSpPr/>
          <p:nvPr/>
        </p:nvSpPr>
        <p:spPr>
          <a:xfrm>
            <a:off x="6944335" y="4253960"/>
            <a:ext cx="503126" cy="1745889"/>
          </a:xfrm>
          <a:prstGeom prst="leftBrace">
            <a:avLst>
              <a:gd fmla="val 8333" name="adj1"/>
              <a:gd fmla="val 62789" name="adj2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5"/>
          <p:cNvSpPr/>
          <p:nvPr/>
        </p:nvSpPr>
        <p:spPr>
          <a:xfrm>
            <a:off x="6944335" y="3126133"/>
            <a:ext cx="503126" cy="968493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318" name="Google Shape;31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62079" y="295400"/>
            <a:ext cx="876300" cy="954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"/>
          <p:cNvSpPr/>
          <p:nvPr/>
        </p:nvSpPr>
        <p:spPr>
          <a:xfrm>
            <a:off x="3869" y="3938110"/>
            <a:ext cx="12188131" cy="7700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6"/>
          <p:cNvSpPr/>
          <p:nvPr/>
        </p:nvSpPr>
        <p:spPr>
          <a:xfrm>
            <a:off x="0" y="4708123"/>
            <a:ext cx="12188131" cy="126522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6" name="Google Shape;326;p6"/>
          <p:cNvGraphicFramePr/>
          <p:nvPr/>
        </p:nvGraphicFramePr>
        <p:xfrm>
          <a:off x="98699" y="662348"/>
          <a:ext cx="12095635" cy="5890848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327" name="Google Shape;327;p6"/>
          <p:cNvSpPr txBox="1"/>
          <p:nvPr/>
        </p:nvSpPr>
        <p:spPr>
          <a:xfrm>
            <a:off x="98708" y="1179572"/>
            <a:ext cx="2381409" cy="2974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Return-based investments</a:t>
            </a:r>
            <a:endParaRPr/>
          </a:p>
        </p:txBody>
      </p:sp>
      <p:sp>
        <p:nvSpPr>
          <p:cNvPr id="328" name="Google Shape;328;p6"/>
          <p:cNvSpPr txBox="1"/>
          <p:nvPr/>
        </p:nvSpPr>
        <p:spPr>
          <a:xfrm>
            <a:off x="98706" y="1573710"/>
            <a:ext cx="2381409" cy="2974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Economic instruments</a:t>
            </a:r>
            <a:endParaRPr/>
          </a:p>
        </p:txBody>
      </p:sp>
      <p:sp>
        <p:nvSpPr>
          <p:cNvPr id="329" name="Google Shape;329;p6"/>
          <p:cNvSpPr txBox="1"/>
          <p:nvPr/>
        </p:nvSpPr>
        <p:spPr>
          <a:xfrm>
            <a:off x="152893" y="4983149"/>
            <a:ext cx="2003849" cy="502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Grants and other transfers</a:t>
            </a:r>
            <a:endParaRPr/>
          </a:p>
        </p:txBody>
      </p:sp>
      <p:sp>
        <p:nvSpPr>
          <p:cNvPr id="330" name="Google Shape;330;p6"/>
          <p:cNvSpPr txBox="1"/>
          <p:nvPr/>
        </p:nvSpPr>
        <p:spPr>
          <a:xfrm>
            <a:off x="98697" y="2067201"/>
            <a:ext cx="2667288" cy="2974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Public financial management</a:t>
            </a:r>
            <a:endParaRPr/>
          </a:p>
        </p:txBody>
      </p:sp>
      <p:sp>
        <p:nvSpPr>
          <p:cNvPr id="331" name="Google Shape;331;p6"/>
          <p:cNvSpPr txBox="1"/>
          <p:nvPr/>
        </p:nvSpPr>
        <p:spPr>
          <a:xfrm>
            <a:off x="98706" y="3609816"/>
            <a:ext cx="1852623" cy="2974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Risk management</a:t>
            </a:r>
            <a:endParaRPr/>
          </a:p>
        </p:txBody>
      </p:sp>
      <p:sp>
        <p:nvSpPr>
          <p:cNvPr id="332" name="Google Shape;332;p6"/>
          <p:cNvSpPr txBox="1"/>
          <p:nvPr/>
        </p:nvSpPr>
        <p:spPr>
          <a:xfrm>
            <a:off x="98706" y="4312053"/>
            <a:ext cx="2003849" cy="2974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Financial efficiency</a:t>
            </a:r>
            <a:endParaRPr/>
          </a:p>
        </p:txBody>
      </p:sp>
      <p:sp>
        <p:nvSpPr>
          <p:cNvPr id="333" name="Google Shape;333;p6"/>
          <p:cNvSpPr txBox="1"/>
          <p:nvPr>
            <p:ph type="title"/>
          </p:nvPr>
        </p:nvSpPr>
        <p:spPr>
          <a:xfrm>
            <a:off x="113105" y="212889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de-DE" sz="3200"/>
              <a:t>Diversity of financing mechanisms</a:t>
            </a:r>
            <a:endParaRPr/>
          </a:p>
        </p:txBody>
      </p:sp>
      <p:sp>
        <p:nvSpPr>
          <p:cNvPr id="334" name="Google Shape;334;p6"/>
          <p:cNvSpPr txBox="1"/>
          <p:nvPr/>
        </p:nvSpPr>
        <p:spPr>
          <a:xfrm>
            <a:off x="10406291" y="6538442"/>
            <a:ext cx="959607" cy="277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</a:pPr>
            <a:r>
              <a:rPr b="1" lang="de-DE" sz="1333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(n=50)</a:t>
            </a:r>
            <a:endParaRPr/>
          </a:p>
        </p:txBody>
      </p:sp>
      <p:pic>
        <p:nvPicPr>
          <p:cNvPr descr="Aligning Visions.psd" id="335" name="Google Shape;33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7648" y="488412"/>
            <a:ext cx="1154981" cy="381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97114" y="485946"/>
            <a:ext cx="2517645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6"/>
          <p:cNvSpPr txBox="1"/>
          <p:nvPr/>
        </p:nvSpPr>
        <p:spPr>
          <a:xfrm>
            <a:off x="10043702" y="4963231"/>
            <a:ext cx="21444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Main mechanisms</a:t>
            </a:r>
            <a:endParaRPr b="1"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39751" y="413082"/>
            <a:ext cx="772929" cy="521903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6"/>
          <p:cNvSpPr txBox="1"/>
          <p:nvPr/>
        </p:nvSpPr>
        <p:spPr>
          <a:xfrm>
            <a:off x="98697" y="6238674"/>
            <a:ext cx="63255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-DE" sz="1200">
                <a:solidFill>
                  <a:srgbClr val="245756"/>
                </a:solidFill>
                <a:latin typeface="Calibri"/>
                <a:ea typeface="Calibri"/>
                <a:cs typeface="Calibri"/>
                <a:sym typeface="Calibri"/>
              </a:rPr>
              <a:t>Conservation Trust Funds 2020: Global Vision, Local Action (CFA, Wolfs Company &amp; Aligning Visions)</a:t>
            </a:r>
            <a:endParaRPr/>
          </a:p>
        </p:txBody>
      </p:sp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"/>
          <p:cNvSpPr/>
          <p:nvPr/>
        </p:nvSpPr>
        <p:spPr>
          <a:xfrm>
            <a:off x="-8" y="3468062"/>
            <a:ext cx="12192000" cy="1259917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7"/>
          <p:cNvSpPr/>
          <p:nvPr/>
        </p:nvSpPr>
        <p:spPr>
          <a:xfrm>
            <a:off x="0" y="1177997"/>
            <a:ext cx="12192000" cy="276011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7" name="Google Shape;347;p7"/>
          <p:cNvGraphicFramePr/>
          <p:nvPr/>
        </p:nvGraphicFramePr>
        <p:xfrm>
          <a:off x="9" y="662349"/>
          <a:ext cx="12234972" cy="5890848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348" name="Google Shape;348;p7"/>
          <p:cNvSpPr txBox="1"/>
          <p:nvPr/>
        </p:nvSpPr>
        <p:spPr>
          <a:xfrm>
            <a:off x="9" y="3604313"/>
            <a:ext cx="1852623" cy="29745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Risk management</a:t>
            </a:r>
            <a:endParaRPr/>
          </a:p>
        </p:txBody>
      </p:sp>
      <p:sp>
        <p:nvSpPr>
          <p:cNvPr id="349" name="Google Shape;349;p7"/>
          <p:cNvSpPr txBox="1"/>
          <p:nvPr/>
        </p:nvSpPr>
        <p:spPr>
          <a:xfrm>
            <a:off x="10406291" y="6233639"/>
            <a:ext cx="959607" cy="277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</a:pPr>
            <a:r>
              <a:rPr b="1" lang="de-DE" sz="1333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(n=50)</a:t>
            </a:r>
            <a:endParaRPr/>
          </a:p>
        </p:txBody>
      </p:sp>
      <p:sp>
        <p:nvSpPr>
          <p:cNvPr id="350" name="Google Shape;350;p7"/>
          <p:cNvSpPr txBox="1"/>
          <p:nvPr/>
        </p:nvSpPr>
        <p:spPr>
          <a:xfrm>
            <a:off x="9047613" y="2221229"/>
            <a:ext cx="3044968" cy="107721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Emerging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mechanisms</a:t>
            </a:r>
            <a:endParaRPr b="1" sz="3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7"/>
          <p:cNvSpPr txBox="1"/>
          <p:nvPr>
            <p:ph type="title"/>
          </p:nvPr>
        </p:nvSpPr>
        <p:spPr>
          <a:xfrm>
            <a:off x="113105" y="212889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de-DE" sz="3200"/>
              <a:t>Diversity of financing mechanisms</a:t>
            </a:r>
            <a:endParaRPr/>
          </a:p>
        </p:txBody>
      </p:sp>
      <p:sp>
        <p:nvSpPr>
          <p:cNvPr id="352" name="Google Shape;352;p7"/>
          <p:cNvSpPr txBox="1"/>
          <p:nvPr/>
        </p:nvSpPr>
        <p:spPr>
          <a:xfrm>
            <a:off x="98708" y="1179572"/>
            <a:ext cx="2381409" cy="29745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Return-based investments</a:t>
            </a:r>
            <a:endParaRPr/>
          </a:p>
        </p:txBody>
      </p:sp>
      <p:sp>
        <p:nvSpPr>
          <p:cNvPr id="353" name="Google Shape;353;p7"/>
          <p:cNvSpPr txBox="1"/>
          <p:nvPr/>
        </p:nvSpPr>
        <p:spPr>
          <a:xfrm>
            <a:off x="98706" y="1573710"/>
            <a:ext cx="2381409" cy="29745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Economic instruments</a:t>
            </a:r>
            <a:endParaRPr/>
          </a:p>
        </p:txBody>
      </p:sp>
      <p:sp>
        <p:nvSpPr>
          <p:cNvPr id="354" name="Google Shape;354;p7"/>
          <p:cNvSpPr txBox="1"/>
          <p:nvPr/>
        </p:nvSpPr>
        <p:spPr>
          <a:xfrm>
            <a:off x="152893" y="4983149"/>
            <a:ext cx="2003849" cy="502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Grants and other transfers</a:t>
            </a:r>
            <a:endParaRPr/>
          </a:p>
        </p:txBody>
      </p:sp>
      <p:sp>
        <p:nvSpPr>
          <p:cNvPr id="355" name="Google Shape;355;p7"/>
          <p:cNvSpPr txBox="1"/>
          <p:nvPr/>
        </p:nvSpPr>
        <p:spPr>
          <a:xfrm>
            <a:off x="98697" y="2067201"/>
            <a:ext cx="2667288" cy="29745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Public financial management</a:t>
            </a:r>
            <a:endParaRPr/>
          </a:p>
        </p:txBody>
      </p:sp>
      <p:sp>
        <p:nvSpPr>
          <p:cNvPr id="356" name="Google Shape;356;p7"/>
          <p:cNvSpPr txBox="1"/>
          <p:nvPr/>
        </p:nvSpPr>
        <p:spPr>
          <a:xfrm>
            <a:off x="98706" y="3609816"/>
            <a:ext cx="1852623" cy="29745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Risk management</a:t>
            </a:r>
            <a:endParaRPr/>
          </a:p>
        </p:txBody>
      </p:sp>
      <p:sp>
        <p:nvSpPr>
          <p:cNvPr id="357" name="Google Shape;357;p7"/>
          <p:cNvSpPr txBox="1"/>
          <p:nvPr/>
        </p:nvSpPr>
        <p:spPr>
          <a:xfrm>
            <a:off x="98706" y="4312053"/>
            <a:ext cx="2003849" cy="297454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Financial efficiency</a:t>
            </a:r>
            <a:endParaRPr/>
          </a:p>
        </p:txBody>
      </p:sp>
      <p:pic>
        <p:nvPicPr>
          <p:cNvPr descr="Aligning Visions.psd" id="358" name="Google Shape;35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7648" y="488412"/>
            <a:ext cx="1154981" cy="381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97114" y="485946"/>
            <a:ext cx="2517645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39751" y="413082"/>
            <a:ext cx="772929" cy="521903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7"/>
          <p:cNvSpPr txBox="1"/>
          <p:nvPr/>
        </p:nvSpPr>
        <p:spPr>
          <a:xfrm>
            <a:off x="98697" y="6238674"/>
            <a:ext cx="63255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-DE" sz="1200">
                <a:solidFill>
                  <a:srgbClr val="245756"/>
                </a:solidFill>
                <a:latin typeface="Calibri"/>
                <a:ea typeface="Calibri"/>
                <a:cs typeface="Calibri"/>
                <a:sym typeface="Calibri"/>
              </a:rPr>
              <a:t>Conservation Trust Funds 2020: Global Vision, Local Action (CFA, Wolfs Company &amp; Aligning Visions)</a:t>
            </a:r>
            <a:endParaRPr/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8"/>
          <p:cNvSpPr/>
          <p:nvPr/>
        </p:nvSpPr>
        <p:spPr>
          <a:xfrm>
            <a:off x="0" y="3821161"/>
            <a:ext cx="12192000" cy="216345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8"/>
          <p:cNvSpPr/>
          <p:nvPr/>
        </p:nvSpPr>
        <p:spPr>
          <a:xfrm>
            <a:off x="0" y="1313217"/>
            <a:ext cx="12192000" cy="25079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9" name="Google Shape;369;p8"/>
          <p:cNvGraphicFramePr/>
          <p:nvPr/>
        </p:nvGraphicFramePr>
        <p:xfrm>
          <a:off x="1146964" y="1256049"/>
          <a:ext cx="10747947" cy="5601952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370" name="Google Shape;370;p8"/>
          <p:cNvSpPr txBox="1"/>
          <p:nvPr/>
        </p:nvSpPr>
        <p:spPr>
          <a:xfrm>
            <a:off x="160279" y="2083624"/>
            <a:ext cx="2268888" cy="30777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Return-based investments</a:t>
            </a:r>
            <a:endParaRPr/>
          </a:p>
        </p:txBody>
      </p:sp>
      <p:sp>
        <p:nvSpPr>
          <p:cNvPr id="371" name="Google Shape;371;p8"/>
          <p:cNvSpPr txBox="1"/>
          <p:nvPr/>
        </p:nvSpPr>
        <p:spPr>
          <a:xfrm>
            <a:off x="140927" y="1313217"/>
            <a:ext cx="2288240" cy="30777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Business and markets</a:t>
            </a:r>
            <a:endParaRPr/>
          </a:p>
        </p:txBody>
      </p:sp>
      <p:sp>
        <p:nvSpPr>
          <p:cNvPr id="372" name="Google Shape;372;p8"/>
          <p:cNvSpPr txBox="1"/>
          <p:nvPr/>
        </p:nvSpPr>
        <p:spPr>
          <a:xfrm>
            <a:off x="115135" y="3276540"/>
            <a:ext cx="2268888" cy="30777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Risk management</a:t>
            </a:r>
            <a:endParaRPr/>
          </a:p>
        </p:txBody>
      </p:sp>
      <p:sp>
        <p:nvSpPr>
          <p:cNvPr id="373" name="Google Shape;373;p8"/>
          <p:cNvSpPr txBox="1"/>
          <p:nvPr>
            <p:ph type="title"/>
          </p:nvPr>
        </p:nvSpPr>
        <p:spPr>
          <a:xfrm>
            <a:off x="221959" y="265448"/>
            <a:ext cx="11138613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Calibri"/>
              <a:buNone/>
            </a:pPr>
            <a:r>
              <a:rPr lang="de-DE" sz="3733"/>
              <a:t>Fund deployment</a:t>
            </a:r>
            <a:endParaRPr/>
          </a:p>
        </p:txBody>
      </p:sp>
      <p:sp>
        <p:nvSpPr>
          <p:cNvPr id="374" name="Google Shape;374;p8"/>
          <p:cNvSpPr/>
          <p:nvPr/>
        </p:nvSpPr>
        <p:spPr>
          <a:xfrm>
            <a:off x="655964" y="3978167"/>
            <a:ext cx="1728059" cy="2006444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8"/>
          <p:cNvSpPr txBox="1"/>
          <p:nvPr/>
        </p:nvSpPr>
        <p:spPr>
          <a:xfrm>
            <a:off x="160279" y="4496665"/>
            <a:ext cx="1867547" cy="52322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Grants and other transfers</a:t>
            </a:r>
            <a:endParaRPr/>
          </a:p>
        </p:txBody>
      </p:sp>
      <p:sp>
        <p:nvSpPr>
          <p:cNvPr id="376" name="Google Shape;376;p8"/>
          <p:cNvSpPr txBox="1"/>
          <p:nvPr/>
        </p:nvSpPr>
        <p:spPr>
          <a:xfrm>
            <a:off x="9260318" y="2000323"/>
            <a:ext cx="231768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Partnerships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Innovation</a:t>
            </a:r>
            <a:endParaRPr b="1" sz="3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8"/>
          <p:cNvSpPr/>
          <p:nvPr/>
        </p:nvSpPr>
        <p:spPr>
          <a:xfrm>
            <a:off x="-5322" y="1282265"/>
            <a:ext cx="12376822" cy="255508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ligning Visions.psd" id="378" name="Google Shape;37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7648" y="488412"/>
            <a:ext cx="1154981" cy="381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97114" y="485946"/>
            <a:ext cx="2517645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39751" y="413082"/>
            <a:ext cx="772929" cy="521903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8"/>
          <p:cNvSpPr txBox="1"/>
          <p:nvPr/>
        </p:nvSpPr>
        <p:spPr>
          <a:xfrm>
            <a:off x="98697" y="6357942"/>
            <a:ext cx="63255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-DE" sz="1200">
                <a:solidFill>
                  <a:srgbClr val="245756"/>
                </a:solidFill>
                <a:latin typeface="Calibri"/>
                <a:ea typeface="Calibri"/>
                <a:cs typeface="Calibri"/>
                <a:sym typeface="Calibri"/>
              </a:rPr>
              <a:t>Conservation Trust Funds 2020: Global Vision, Local Action (CFA, Wolfs Company &amp; Aligning Visions)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9"/>
          <p:cNvSpPr txBox="1"/>
          <p:nvPr>
            <p:ph idx="1" type="body"/>
          </p:nvPr>
        </p:nvSpPr>
        <p:spPr>
          <a:xfrm>
            <a:off x="227388" y="513134"/>
            <a:ext cx="8449769" cy="98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33"/>
              <a:buNone/>
            </a:pPr>
            <a:r>
              <a:rPr lang="de-DE" sz="3733">
                <a:solidFill>
                  <a:schemeClr val="dk2"/>
                </a:solidFill>
              </a:rPr>
              <a:t>The report</a:t>
            </a:r>
            <a:endParaRPr sz="3733">
              <a:solidFill>
                <a:schemeClr val="dk2"/>
              </a:solidFill>
            </a:endParaRPr>
          </a:p>
        </p:txBody>
      </p:sp>
      <p:sp>
        <p:nvSpPr>
          <p:cNvPr id="388" name="Google Shape;388;p9"/>
          <p:cNvSpPr/>
          <p:nvPr/>
        </p:nvSpPr>
        <p:spPr>
          <a:xfrm>
            <a:off x="1110235" y="2467595"/>
            <a:ext cx="1903789" cy="1808243"/>
          </a:xfrm>
          <a:prstGeom prst="ellipse">
            <a:avLst/>
          </a:prstGeom>
          <a:solidFill>
            <a:srgbClr val="2457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"/>
          <p:cNvSpPr txBox="1"/>
          <p:nvPr/>
        </p:nvSpPr>
        <p:spPr>
          <a:xfrm>
            <a:off x="1259019" y="2627161"/>
            <a:ext cx="158425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rgbClr val="A7E3D9"/>
                </a:solidFill>
                <a:latin typeface="Calibri"/>
                <a:ea typeface="Calibri"/>
                <a:cs typeface="Calibri"/>
                <a:sym typeface="Calibri"/>
              </a:rPr>
              <a:t>In-depth interviews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CTFs</a:t>
            </a:r>
            <a:r>
              <a:rPr b="1"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rgbClr val="A7E3D9"/>
                </a:solidFill>
                <a:latin typeface="Calibri"/>
                <a:ea typeface="Calibri"/>
                <a:cs typeface="Calibri"/>
                <a:sym typeface="Calibri"/>
              </a:rPr>
              <a:t>with relevant track record</a:t>
            </a:r>
            <a:endParaRPr b="1" sz="1800">
              <a:solidFill>
                <a:srgbClr val="A7E3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9"/>
          <p:cNvSpPr/>
          <p:nvPr/>
        </p:nvSpPr>
        <p:spPr>
          <a:xfrm>
            <a:off x="3381812" y="2851111"/>
            <a:ext cx="1903791" cy="1808244"/>
          </a:xfrm>
          <a:prstGeom prst="ellipse">
            <a:avLst/>
          </a:prstGeom>
          <a:solidFill>
            <a:srgbClr val="2457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 txBox="1"/>
          <p:nvPr/>
        </p:nvSpPr>
        <p:spPr>
          <a:xfrm>
            <a:off x="3320012" y="3165112"/>
            <a:ext cx="206600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rgbClr val="A7E3D9"/>
                </a:solidFill>
                <a:latin typeface="Calibri"/>
                <a:ea typeface="Calibri"/>
                <a:cs typeface="Calibri"/>
                <a:sym typeface="Calibri"/>
              </a:rPr>
              <a:t>Interviews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rgbClr val="A7E3D9"/>
                </a:solidFill>
                <a:latin typeface="Calibri"/>
                <a:ea typeface="Calibri"/>
                <a:cs typeface="Calibri"/>
                <a:sym typeface="Calibri"/>
              </a:rPr>
              <a:t>with </a:t>
            </a:r>
            <a:r>
              <a:rPr b="1" lang="de-DE" sz="20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international experts</a:t>
            </a:r>
            <a:endParaRPr/>
          </a:p>
        </p:txBody>
      </p:sp>
      <p:sp>
        <p:nvSpPr>
          <p:cNvPr id="392" name="Google Shape;392;p9"/>
          <p:cNvSpPr/>
          <p:nvPr/>
        </p:nvSpPr>
        <p:spPr>
          <a:xfrm>
            <a:off x="1817530" y="4659355"/>
            <a:ext cx="1669977" cy="1586165"/>
          </a:xfrm>
          <a:prstGeom prst="ellipse">
            <a:avLst/>
          </a:prstGeom>
          <a:solidFill>
            <a:srgbClr val="2457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"/>
          <p:cNvSpPr txBox="1"/>
          <p:nvPr/>
        </p:nvSpPr>
        <p:spPr>
          <a:xfrm>
            <a:off x="1815333" y="4990772"/>
            <a:ext cx="158425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CTF</a:t>
            </a:r>
            <a:r>
              <a:rPr b="1"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de-DE" sz="1800">
                <a:solidFill>
                  <a:srgbClr val="A7E3D9"/>
                </a:solidFill>
                <a:latin typeface="Calibri"/>
                <a:ea typeface="Calibri"/>
                <a:cs typeface="Calibri"/>
                <a:sym typeface="Calibri"/>
              </a:rPr>
              <a:t>annual reports and websites</a:t>
            </a:r>
            <a:endParaRPr/>
          </a:p>
        </p:txBody>
      </p:sp>
      <p:sp>
        <p:nvSpPr>
          <p:cNvPr id="394" name="Google Shape;394;p9"/>
          <p:cNvSpPr/>
          <p:nvPr/>
        </p:nvSpPr>
        <p:spPr>
          <a:xfrm>
            <a:off x="3913211" y="4912915"/>
            <a:ext cx="1903791" cy="1808244"/>
          </a:xfrm>
          <a:prstGeom prst="ellipse">
            <a:avLst/>
          </a:prstGeom>
          <a:solidFill>
            <a:srgbClr val="2457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9"/>
          <p:cNvSpPr txBox="1"/>
          <p:nvPr/>
        </p:nvSpPr>
        <p:spPr>
          <a:xfrm>
            <a:off x="4053832" y="5310744"/>
            <a:ext cx="158425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rgbClr val="A7E3D9"/>
                </a:solidFill>
                <a:latin typeface="Calibri"/>
                <a:ea typeface="Calibri"/>
                <a:cs typeface="Calibri"/>
                <a:sym typeface="Calibri"/>
              </a:rPr>
              <a:t>Input from </a:t>
            </a:r>
            <a:r>
              <a:rPr b="1" lang="de-DE" sz="20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CTF networks</a:t>
            </a:r>
            <a:endParaRPr b="1" sz="2000">
              <a:solidFill>
                <a:srgbClr val="F266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"/>
          <p:cNvSpPr/>
          <p:nvPr/>
        </p:nvSpPr>
        <p:spPr>
          <a:xfrm>
            <a:off x="5750277" y="3674862"/>
            <a:ext cx="1598403" cy="1518183"/>
          </a:xfrm>
          <a:prstGeom prst="ellipse">
            <a:avLst/>
          </a:prstGeom>
          <a:solidFill>
            <a:srgbClr val="F7CA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"/>
          <p:cNvSpPr txBox="1"/>
          <p:nvPr/>
        </p:nvSpPr>
        <p:spPr>
          <a:xfrm>
            <a:off x="5764429" y="3936903"/>
            <a:ext cx="1584251" cy="995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Findings from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-DE" sz="1467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CTFs 2020: Global Vision, Local Action</a:t>
            </a:r>
            <a:endParaRPr/>
          </a:p>
        </p:txBody>
      </p:sp>
      <p:sp>
        <p:nvSpPr>
          <p:cNvPr id="398" name="Google Shape;398;p9"/>
          <p:cNvSpPr txBox="1"/>
          <p:nvPr/>
        </p:nvSpPr>
        <p:spPr>
          <a:xfrm>
            <a:off x="6884565" y="-3636"/>
            <a:ext cx="502919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-DE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Conservation Trust Funds 2020: Global Vision, Local Action</a:t>
            </a:r>
            <a:endParaRPr/>
          </a:p>
        </p:txBody>
      </p:sp>
      <p:pic>
        <p:nvPicPr>
          <p:cNvPr id="399" name="Google Shape;39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3020" y="1889617"/>
            <a:ext cx="3284675" cy="4672983"/>
          </a:xfrm>
          <a:prstGeom prst="rect">
            <a:avLst/>
          </a:prstGeom>
          <a:noFill/>
          <a:ln cap="flat" cmpd="sng" w="9525">
            <a:solidFill>
              <a:srgbClr val="A7E3D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0" name="Google Shape;400;p9"/>
          <p:cNvSpPr txBox="1"/>
          <p:nvPr/>
        </p:nvSpPr>
        <p:spPr>
          <a:xfrm>
            <a:off x="772136" y="1485864"/>
            <a:ext cx="6696140" cy="4333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400"/>
              <a:buFont typeface="Arial"/>
              <a:buNone/>
            </a:pPr>
            <a:r>
              <a:rPr b="1" i="1" lang="de-DE" sz="24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Documenting and analyzing existing </a:t>
            </a:r>
            <a:r>
              <a:rPr b="1" i="1" lang="de-DE" sz="24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financial partnerships </a:t>
            </a:r>
            <a:r>
              <a:rPr b="1" i="1" lang="de-DE" sz="24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between </a:t>
            </a:r>
            <a:r>
              <a:rPr b="1" i="1" lang="de-DE" sz="24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CTFs</a:t>
            </a:r>
            <a:r>
              <a:rPr b="1" i="1" lang="de-DE" sz="24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 and the </a:t>
            </a:r>
            <a:r>
              <a:rPr b="1" i="1" lang="de-DE" sz="24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private sector</a:t>
            </a:r>
            <a:endParaRPr/>
          </a:p>
        </p:txBody>
      </p:sp>
      <p:pic>
        <p:nvPicPr>
          <p:cNvPr descr="Afbeelding met tekening&#10;&#10;Automatisch gegenereerde beschrijving" id="401" name="Google Shape;40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82518" y="540357"/>
            <a:ext cx="3150263" cy="452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o Offic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2021-08-21T13:29:44Z</dcterms:created>
  <dc:creator>Charlotte Süring</dc:creator>
</cp:coreProperties>
</file>