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7"/>
  </p:notesMasterIdLst>
  <p:sldIdLst>
    <p:sldId id="840" r:id="rId2"/>
    <p:sldId id="701" r:id="rId3"/>
    <p:sldId id="857" r:id="rId4"/>
    <p:sldId id="856" r:id="rId5"/>
    <p:sldId id="282" r:id="rId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CFC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CBED6B-8A4F-4649-9D54-1295BBFF8DB1}">
  <a:tblStyle styleId="{D3CBED6B-8A4F-4649-9D54-1295BBFF8D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AF6414C-4EDB-4815-923A-D4452709E22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944A589-A5FD-407D-9323-E669CCB81B2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91" autoAdjust="0"/>
  </p:normalViewPr>
  <p:slideViewPr>
    <p:cSldViewPr snapToGrid="0">
      <p:cViewPr varScale="1">
        <p:scale>
          <a:sx n="39" d="100"/>
          <a:sy n="39" d="100"/>
        </p:scale>
        <p:origin x="11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P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8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622BA-7DF0-40D8-9C19-CE5F9EA45949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759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CA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CA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61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CA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CA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53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9" name="Google Shape;5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784" lvl="0" indent="-514337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566" lvl="1" indent="-51433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349" lvl="2" indent="-51433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131" lvl="3" indent="-51433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8915" lvl="4" indent="-51433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697" lvl="5" indent="-51433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480" lvl="6" indent="-51433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264" lvl="7" indent="-51433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046" lvl="8" indent="-51433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257300" y="9534532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6057900" y="9534532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2915900" y="9534532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79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1247776" y="6884197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7774782" y="1481140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1259682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7774782" y="1481140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259682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5880496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10700148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slide 2">
  <p:cSld name="Picture slide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>
            <a:spLocks noGrp="1"/>
          </p:cNvSpPr>
          <p:nvPr>
            <p:ph type="pic" idx="2"/>
          </p:nvPr>
        </p:nvSpPr>
        <p:spPr>
          <a:xfrm>
            <a:off x="503040" y="390972"/>
            <a:ext cx="17281184" cy="9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 rot="-5400000">
            <a:off x="14328888" y="6131923"/>
            <a:ext cx="7282613" cy="35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B46">
            <a:alpha val="80784"/>
          </a:srgbClr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mailto:info@biofund.org.m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64;p31">
            <a:extLst>
              <a:ext uri="{FF2B5EF4-FFF2-40B4-BE49-F238E27FC236}">
                <a16:creationId xmlns:a16="http://schemas.microsoft.com/office/drawing/2014/main" id="{74FA4CC7-6B1C-4CAF-8B8B-EA5FADCA274A}"/>
              </a:ext>
            </a:extLst>
          </p:cNvPr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5234"/>
            <a:ext cx="18288000" cy="11057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31"/>
          <p:cNvGrpSpPr/>
          <p:nvPr/>
        </p:nvGrpSpPr>
        <p:grpSpPr>
          <a:xfrm>
            <a:off x="7841077" y="3703192"/>
            <a:ext cx="2605846" cy="719932"/>
            <a:chOff x="0" y="0"/>
            <a:chExt cx="3474461" cy="959910"/>
          </a:xfrm>
        </p:grpSpPr>
        <p:sp>
          <p:nvSpPr>
            <p:cNvPr id="267" name="Google Shape;267;p31"/>
            <p:cNvSpPr/>
            <p:nvPr/>
          </p:nvSpPr>
          <p:spPr>
            <a:xfrm>
              <a:off x="0" y="0"/>
              <a:ext cx="3474461" cy="959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 txBox="1"/>
            <p:nvPr/>
          </p:nvSpPr>
          <p:spPr>
            <a:xfrm>
              <a:off x="469438" y="146580"/>
              <a:ext cx="2535586" cy="657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66;p26">
            <a:extLst>
              <a:ext uri="{FF2B5EF4-FFF2-40B4-BE49-F238E27FC236}">
                <a16:creationId xmlns:a16="http://schemas.microsoft.com/office/drawing/2014/main" id="{AF5FC78F-73F0-47AC-9510-D639EC6B981A}"/>
              </a:ext>
            </a:extLst>
          </p:cNvPr>
          <p:cNvSpPr/>
          <p:nvPr/>
        </p:nvSpPr>
        <p:spPr>
          <a:xfrm>
            <a:off x="0" y="6794495"/>
            <a:ext cx="13218695" cy="1717055"/>
          </a:xfrm>
          <a:prstGeom prst="rect">
            <a:avLst/>
          </a:prstGeom>
          <a:solidFill>
            <a:srgbClr val="7EC163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en-US" sz="4800" b="1" dirty="0">
                <a:latin typeface="Flama"/>
                <a:ea typeface="Cambria" panose="02040503050406030204" pitchFamily="18" charset="0"/>
              </a:rPr>
              <a:t>CAFE GENERAL ASSEMBLY</a:t>
            </a:r>
            <a:endParaRPr lang="en-US" sz="4800" b="1" dirty="0">
              <a:latin typeface="Flama"/>
            </a:endParaRPr>
          </a:p>
          <a:p>
            <a:pPr marL="465138" algn="ctr"/>
            <a:r>
              <a:rPr lang="en-US" altLang="en-US" sz="4800" b="1" dirty="0">
                <a:latin typeface="Flama"/>
                <a:ea typeface="Cambria" panose="02040503050406030204" pitchFamily="18" charset="0"/>
              </a:rPr>
              <a:t>MAPUTO </a:t>
            </a:r>
            <a:r>
              <a:rPr lang="en-US" sz="4800" b="1" dirty="0">
                <a:latin typeface="Flama"/>
                <a:cs typeface="ApexNew-Book"/>
              </a:rPr>
              <a:t>October |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30C50-0377-41E7-AA1D-22ACC4D06A3A}"/>
              </a:ext>
            </a:extLst>
          </p:cNvPr>
          <p:cNvSpPr txBox="1"/>
          <p:nvPr/>
        </p:nvSpPr>
        <p:spPr>
          <a:xfrm>
            <a:off x="0" y="9979223"/>
            <a:ext cx="9922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©ANAC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F2A097-2686-4138-9E99-9594C768B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01" y="0"/>
            <a:ext cx="3254189" cy="2594964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14AA174E-D29B-410F-B016-ACD47DAA3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352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4A9">
            <a:alpha val="8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4F9E5F-1774-4F52-8C89-0FE2E907C063}"/>
              </a:ext>
            </a:extLst>
          </p:cNvPr>
          <p:cNvSpPr txBox="1">
            <a:spLocks/>
          </p:cNvSpPr>
          <p:nvPr/>
        </p:nvSpPr>
        <p:spPr>
          <a:xfrm>
            <a:off x="1558025" y="1748105"/>
            <a:ext cx="7264242" cy="189411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6000" b="1" dirty="0">
              <a:solidFill>
                <a:schemeClr val="bg1"/>
              </a:solidFill>
              <a:latin typeface="Flama"/>
              <a:ea typeface="Cambria" panose="0204050305040603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3089A3D-030C-486C-B07F-3F924B1377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46176" y="2015395"/>
            <a:ext cx="6029024" cy="82645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860A3E-4AD6-4211-B7DF-8287B18DF9CB}"/>
              </a:ext>
            </a:extLst>
          </p:cNvPr>
          <p:cNvSpPr/>
          <p:nvPr/>
        </p:nvSpPr>
        <p:spPr>
          <a:xfrm>
            <a:off x="0" y="254006"/>
            <a:ext cx="18288000" cy="1536866"/>
          </a:xfrm>
          <a:prstGeom prst="rect">
            <a:avLst/>
          </a:prstGeom>
          <a:solidFill>
            <a:srgbClr val="54A437">
              <a:alpha val="61000"/>
            </a:srgb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600" b="1" dirty="0">
                <a:solidFill>
                  <a:schemeClr val="bg1"/>
                </a:solidFill>
                <a:latin typeface="Flama"/>
                <a:ea typeface="Cambria" panose="02040503050406030204" pitchFamily="18" charset="0"/>
              </a:rPr>
              <a:t>Basic Information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EAF37FA1-B37A-475B-8F01-88B9A9DD3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605971"/>
              </p:ext>
            </p:extLst>
          </p:nvPr>
        </p:nvGraphicFramePr>
        <p:xfrm>
          <a:off x="812800" y="2015396"/>
          <a:ext cx="9888151" cy="827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939">
                  <a:extLst>
                    <a:ext uri="{9D8B030D-6E8A-4147-A177-3AD203B41FA5}">
                      <a16:colId xmlns:a16="http://schemas.microsoft.com/office/drawing/2014/main" val="305829397"/>
                    </a:ext>
                  </a:extLst>
                </a:gridCol>
                <a:gridCol w="5073212">
                  <a:extLst>
                    <a:ext uri="{9D8B030D-6E8A-4147-A177-3AD203B41FA5}">
                      <a16:colId xmlns:a16="http://schemas.microsoft.com/office/drawing/2014/main" val="3191820017"/>
                    </a:ext>
                  </a:extLst>
                </a:gridCol>
              </a:tblGrid>
              <a:tr h="1580022">
                <a:tc gridSpan="2">
                  <a:txBody>
                    <a:bodyPr/>
                    <a:lstStyle/>
                    <a:p>
                      <a:endParaRPr lang="pt-PT" sz="2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pt-PT" sz="2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Basic </a:t>
                      </a:r>
                      <a:r>
                        <a:rPr lang="pt-PT" sz="27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Information</a:t>
                      </a:r>
                      <a:endParaRPr lang="pt-PT" sz="2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pt-PT" sz="2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83348"/>
                  </a:ext>
                </a:extLst>
              </a:tr>
              <a:tr h="68750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Year of Establishment</a:t>
                      </a:r>
                      <a:endParaRPr lang="pt-PT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2011</a:t>
                      </a:r>
                      <a:endParaRPr lang="pt-PT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724860152"/>
                  </a:ext>
                </a:extLst>
              </a:tr>
              <a:tr h="110601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Endowment Value (USD)</a:t>
                      </a:r>
                      <a:endParaRPr lang="pt-PT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$56.2M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625597818"/>
                  </a:ext>
                </a:extLst>
              </a:tr>
              <a:tr h="110601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Disbursements  2020 (USD)</a:t>
                      </a:r>
                      <a:endParaRPr lang="pt-PT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$2.2M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647313350"/>
                  </a:ext>
                </a:extLst>
              </a:tr>
              <a:tr h="1106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Disbursements  2021 (January – June)</a:t>
                      </a:r>
                      <a:endParaRPr lang="pt-PT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$2.07M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30298765"/>
                  </a:ext>
                </a:extLst>
              </a:tr>
              <a:tr h="632008">
                <a:tc>
                  <a:txBody>
                    <a:bodyPr/>
                    <a:lstStyle/>
                    <a:p>
                      <a:r>
                        <a:rPr lang="pt-PT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Current</a:t>
                      </a:r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Staff </a:t>
                      </a:r>
                      <a:r>
                        <a:rPr lang="pt-PT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Members</a:t>
                      </a:r>
                      <a:endParaRPr lang="pt-PT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28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195373859"/>
                  </a:ext>
                </a:extLst>
              </a:tr>
              <a:tr h="205402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Type and Number of beneficiaries 2021</a:t>
                      </a:r>
                      <a:endParaRPr lang="pt-PT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31 </a:t>
                      </a:r>
                      <a:r>
                        <a:rPr lang="pt-PT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Protected</a:t>
                      </a:r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pt-PT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Areas</a:t>
                      </a:r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(15 </a:t>
                      </a:r>
                      <a:r>
                        <a:rPr lang="pt-PT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publicly-managed</a:t>
                      </a:r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pt-PT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and</a:t>
                      </a:r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16 </a:t>
                      </a:r>
                      <a:r>
                        <a:rPr lang="pt-PT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privately-managed</a:t>
                      </a:r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pt-PT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areas</a:t>
                      </a:r>
                      <a:r>
                        <a:rPr lang="pt-PT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111806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7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4A9">
            <a:alpha val="8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66;p26">
            <a:extLst>
              <a:ext uri="{FF2B5EF4-FFF2-40B4-BE49-F238E27FC236}">
                <a16:creationId xmlns:a16="http://schemas.microsoft.com/office/drawing/2014/main" id="{902C5FBB-5412-485B-AD88-A70C0F844944}"/>
              </a:ext>
            </a:extLst>
          </p:cNvPr>
          <p:cNvSpPr/>
          <p:nvPr/>
        </p:nvSpPr>
        <p:spPr>
          <a:xfrm>
            <a:off x="1" y="356323"/>
            <a:ext cx="7846020" cy="1717055"/>
          </a:xfrm>
          <a:prstGeom prst="rect">
            <a:avLst/>
          </a:prstGeom>
          <a:solidFill>
            <a:srgbClr val="7EC163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</p:txBody>
      </p:sp>
      <p:pic>
        <p:nvPicPr>
          <p:cNvPr id="8" name="Picture 7" descr="ANM-0094_Biofund_logo_Colours.png">
            <a:extLst>
              <a:ext uri="{FF2B5EF4-FFF2-40B4-BE49-F238E27FC236}">
                <a16:creationId xmlns:a16="http://schemas.microsoft.com/office/drawing/2014/main" id="{0D9BB610-FF74-4C26-A0F3-FA78C15E79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1875" y="8910096"/>
            <a:ext cx="1956128" cy="13769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86D871-9B35-4E58-A39A-3AB5E53BC46F}"/>
              </a:ext>
            </a:extLst>
          </p:cNvPr>
          <p:cNvCxnSpPr>
            <a:cxnSpLocks/>
          </p:cNvCxnSpPr>
          <p:nvPr/>
        </p:nvCxnSpPr>
        <p:spPr>
          <a:xfrm>
            <a:off x="8036648" y="0"/>
            <a:ext cx="0" cy="1028700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C231676-B0AD-4F23-A32D-DDE83F92E9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5" r="11265"/>
          <a:stretch/>
        </p:blipFill>
        <p:spPr>
          <a:xfrm>
            <a:off x="7846021" y="4118"/>
            <a:ext cx="10625012" cy="10287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EE96EC-AB11-4BD1-8B06-4D5DC15EEACF}"/>
              </a:ext>
            </a:extLst>
          </p:cNvPr>
          <p:cNvSpPr txBox="1"/>
          <p:nvPr/>
        </p:nvSpPr>
        <p:spPr>
          <a:xfrm>
            <a:off x="15335468" y="9861299"/>
            <a:ext cx="2914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Flama"/>
                <a:ea typeface="+mn-ea"/>
                <a:cs typeface="+mn-cs"/>
              </a:rPr>
              <a:t>©</a:t>
            </a:r>
            <a:r>
              <a:rPr lang="it-IT" sz="1350" kern="1200" dirty="0">
                <a:solidFill>
                  <a:prstClr val="white"/>
                </a:solidFill>
                <a:latin typeface="Flama"/>
                <a:ea typeface="+mn-ea"/>
                <a:cs typeface="+mn-cs"/>
              </a:rPr>
              <a:t>Denise Nicolau </a:t>
            </a:r>
            <a:endParaRPr lang="en-US" sz="1350" kern="1200" dirty="0">
              <a:solidFill>
                <a:prstClr val="white"/>
              </a:solidFill>
              <a:latin typeface="Flama"/>
              <a:ea typeface="+mn-ea"/>
              <a:cs typeface="+mn-cs"/>
            </a:endParaRPr>
          </a:p>
        </p:txBody>
      </p: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F76FCE2-71E6-42C5-9C32-6455BF4BA6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9115" y="-84667"/>
            <a:ext cx="2358824" cy="166035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ED6411C-2161-4186-A569-9155B6641F07}"/>
              </a:ext>
            </a:extLst>
          </p:cNvPr>
          <p:cNvSpPr txBox="1">
            <a:spLocks/>
          </p:cNvSpPr>
          <p:nvPr/>
        </p:nvSpPr>
        <p:spPr>
          <a:xfrm>
            <a:off x="0" y="356323"/>
            <a:ext cx="7846020" cy="171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dirty="0">
                <a:solidFill>
                  <a:schemeClr val="bg1"/>
                </a:solidFill>
                <a:latin typeface="Flama"/>
                <a:ea typeface="Cambria" panose="02040503050406030204" pitchFamily="18" charset="0"/>
              </a:rPr>
              <a:t>CTF Highlights since last CAFE Assembly</a:t>
            </a:r>
            <a:endParaRPr lang="en-US" sz="6000" b="1" dirty="0">
              <a:solidFill>
                <a:schemeClr val="bg1"/>
              </a:solidFill>
              <a:latin typeface="Flama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CBBD7D-A3FA-4D4D-A22D-22EA371E5142}"/>
              </a:ext>
            </a:extLst>
          </p:cNvPr>
          <p:cNvSpPr txBox="1">
            <a:spLocks/>
          </p:cNvSpPr>
          <p:nvPr/>
        </p:nvSpPr>
        <p:spPr>
          <a:xfrm>
            <a:off x="787400" y="2306219"/>
            <a:ext cx="6327777" cy="762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85784" marR="0" lvl="0" indent="-514337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566" marR="0" lvl="1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057349" marR="0" lvl="2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3131" marR="0" lvl="3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28915" marR="0" lvl="4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14697" marR="0" lvl="5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800480" marR="0" lvl="6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486264" marR="0" lvl="7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172046" marR="0" lvl="8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latin typeface="Flama"/>
                <a:ea typeface="Cambria" panose="02040503050406030204" pitchFamily="18" charset="0"/>
              </a:rPr>
              <a:t>New Endowment Contributions to create 4 New Financing Windows: </a:t>
            </a:r>
          </a:p>
          <a:p>
            <a:pPr marL="0" indent="0">
              <a:buNone/>
            </a:pPr>
            <a:endParaRPr lang="en-US" sz="3000" b="1" dirty="0">
              <a:latin typeface="Flama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latin typeface="Flama"/>
                <a:ea typeface="Cambria" panose="02040503050406030204" pitchFamily="18" charset="0"/>
              </a:rPr>
              <a:t>US$ 12 M from the GEF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Flama"/>
                <a:ea typeface="Cambria" panose="02040503050406030204" pitchFamily="18" charset="0"/>
              </a:rPr>
              <a:t>To support PAs with no other sources of funding;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Flama"/>
                <a:ea typeface="Cambria" panose="02040503050406030204" pitchFamily="18" charset="0"/>
              </a:rPr>
              <a:t>To create a Basket Fund to support central level salaries of the PA Management Authority;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Flama"/>
                <a:ea typeface="Cambria" panose="02040503050406030204" pitchFamily="18" charset="0"/>
              </a:rPr>
              <a:t>To support Private sector initiatives;</a:t>
            </a:r>
          </a:p>
          <a:p>
            <a:pPr marL="0" indent="0">
              <a:buNone/>
            </a:pPr>
            <a:endParaRPr lang="en-US" sz="2800" dirty="0">
              <a:latin typeface="Flama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latin typeface="Flama"/>
                <a:ea typeface="Cambria" panose="02040503050406030204" pitchFamily="18" charset="0"/>
              </a:rPr>
              <a:t>€2 M from AFD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Flama"/>
                <a:ea typeface="Cambria" panose="02040503050406030204" pitchFamily="18" charset="0"/>
              </a:rPr>
              <a:t>New specific fund for rapid response to climate emergencies such as cyclones;</a:t>
            </a:r>
          </a:p>
          <a:p>
            <a:pPr marL="0" indent="0">
              <a:buFont typeface="Arial"/>
              <a:buNone/>
            </a:pPr>
            <a:endParaRPr lang="pt-PT" sz="36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2158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4A9">
            <a:alpha val="8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66;p26">
            <a:extLst>
              <a:ext uri="{FF2B5EF4-FFF2-40B4-BE49-F238E27FC236}">
                <a16:creationId xmlns:a16="http://schemas.microsoft.com/office/drawing/2014/main" id="{3A764E8D-81F8-451D-A6CD-852E1D715E6F}"/>
              </a:ext>
            </a:extLst>
          </p:cNvPr>
          <p:cNvSpPr/>
          <p:nvPr/>
        </p:nvSpPr>
        <p:spPr>
          <a:xfrm>
            <a:off x="1" y="593388"/>
            <a:ext cx="7846020" cy="1717055"/>
          </a:xfrm>
          <a:prstGeom prst="rect">
            <a:avLst/>
          </a:prstGeom>
          <a:solidFill>
            <a:srgbClr val="7EC163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23694-C068-486D-9E29-3BF5FDF1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7" y="593388"/>
            <a:ext cx="7789464" cy="1717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dirty="0">
                <a:solidFill>
                  <a:schemeClr val="bg1"/>
                </a:solidFill>
                <a:latin typeface="Flama"/>
                <a:ea typeface="Cambria" panose="02040503050406030204" pitchFamily="18" charset="0"/>
              </a:rPr>
              <a:t>CTF Highlights since last CAFE Assembly</a:t>
            </a:r>
            <a:endParaRPr lang="pt-PT" sz="6000" dirty="0">
              <a:solidFill>
                <a:schemeClr val="bg1"/>
              </a:solidFill>
              <a:latin typeface="Fla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54347-C4EE-404F-B7B0-D7C554342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390885"/>
            <a:ext cx="6327777" cy="7624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3600" dirty="0"/>
          </a:p>
          <a:p>
            <a:endParaRPr lang="en-US" sz="3000" dirty="0"/>
          </a:p>
        </p:txBody>
      </p:sp>
      <p:pic>
        <p:nvPicPr>
          <p:cNvPr id="8" name="Picture 7" descr="ANM-0094_Biofund_logo_Colours.png">
            <a:extLst>
              <a:ext uri="{FF2B5EF4-FFF2-40B4-BE49-F238E27FC236}">
                <a16:creationId xmlns:a16="http://schemas.microsoft.com/office/drawing/2014/main" id="{0D9BB610-FF74-4C26-A0F3-FA78C15E79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1875" y="8910096"/>
            <a:ext cx="1956128" cy="13769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86D871-9B35-4E58-A39A-3AB5E53BC46F}"/>
              </a:ext>
            </a:extLst>
          </p:cNvPr>
          <p:cNvCxnSpPr>
            <a:cxnSpLocks/>
          </p:cNvCxnSpPr>
          <p:nvPr/>
        </p:nvCxnSpPr>
        <p:spPr>
          <a:xfrm>
            <a:off x="8036648" y="0"/>
            <a:ext cx="0" cy="1028700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C231676-B0AD-4F23-A32D-DDE83F92E9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62" r="15562"/>
          <a:stretch/>
        </p:blipFill>
        <p:spPr>
          <a:xfrm>
            <a:off x="7846021" y="0"/>
            <a:ext cx="10625012" cy="10287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EE96EC-AB11-4BD1-8B06-4D5DC15EEACF}"/>
              </a:ext>
            </a:extLst>
          </p:cNvPr>
          <p:cNvSpPr txBox="1"/>
          <p:nvPr/>
        </p:nvSpPr>
        <p:spPr>
          <a:xfrm>
            <a:off x="15335468" y="9861299"/>
            <a:ext cx="2914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Flama"/>
                <a:ea typeface="+mn-ea"/>
                <a:cs typeface="+mn-cs"/>
              </a:rPr>
              <a:t>©</a:t>
            </a:r>
            <a:r>
              <a:rPr lang="it-IT" sz="1350" kern="1200" dirty="0">
                <a:solidFill>
                  <a:prstClr val="white"/>
                </a:solidFill>
                <a:latin typeface="Flama"/>
                <a:ea typeface="+mn-ea"/>
                <a:cs typeface="+mn-cs"/>
              </a:rPr>
              <a:t>Denise Nicolau </a:t>
            </a:r>
            <a:endParaRPr lang="en-US" sz="1350" kern="1200" dirty="0">
              <a:solidFill>
                <a:prstClr val="white"/>
              </a:solidFill>
              <a:latin typeface="Flama"/>
              <a:ea typeface="+mn-ea"/>
              <a:cs typeface="+mn-cs"/>
            </a:endParaRPr>
          </a:p>
        </p:txBody>
      </p: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F76FCE2-71E6-42C5-9C32-6455BF4BA6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4429" y="204788"/>
            <a:ext cx="2358824" cy="166035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6ABFA50-569D-456F-BA78-1294ACF2CD85}"/>
              </a:ext>
            </a:extLst>
          </p:cNvPr>
          <p:cNvSpPr txBox="1">
            <a:spLocks/>
          </p:cNvSpPr>
          <p:nvPr/>
        </p:nvSpPr>
        <p:spPr>
          <a:xfrm>
            <a:off x="56557" y="2306219"/>
            <a:ext cx="7606434" cy="762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85784" marR="0" lvl="0" indent="-514337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566" marR="0" lvl="1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057349" marR="0" lvl="2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3131" marR="0" lvl="3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28915" marR="0" lvl="4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14697" marR="0" lvl="5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800480" marR="0" lvl="6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486264" marR="0" lvl="7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172046" marR="0" lvl="8" indent="-51433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000">
                <a:latin typeface="Flama"/>
                <a:ea typeface="Cambria" panose="02040503050406030204" pitchFamily="18" charset="0"/>
              </a:rPr>
              <a:t>Created </a:t>
            </a:r>
            <a:r>
              <a:rPr lang="en-US" sz="3000" dirty="0">
                <a:latin typeface="Flama"/>
                <a:ea typeface="Cambria" panose="02040503050406030204" pitchFamily="18" charset="0"/>
              </a:rPr>
              <a:t>the Emergency Bio-Fund with US$ 3 M to help publicly- and privately-managed PAs to survive the loss of tourism revenues due to Covid -19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dirty="0">
              <a:latin typeface="Flama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Flama"/>
                <a:ea typeface="Cambria" panose="02040503050406030204" pitchFamily="18" charset="0"/>
              </a:rPr>
              <a:t>US$ 49 M+ raised in new pass – through funds for 5 different projects for the European Union, AFD/FFEM and the World Bank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dirty="0">
              <a:latin typeface="Flama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Flama"/>
                <a:ea typeface="Cambria" panose="02040503050406030204" pitchFamily="18" charset="0"/>
              </a:rPr>
              <a:t>Start of a national internship and scholarship program placing  144 recent graduates in the PAs for 6-12 months 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63530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2"/>
          <p:cNvSpPr txBox="1"/>
          <p:nvPr/>
        </p:nvSpPr>
        <p:spPr>
          <a:xfrm>
            <a:off x="57151" y="9946550"/>
            <a:ext cx="92458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©Denise Nicolau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2CAC2-D446-435D-8E18-8777F65A26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5088" y="-1719384"/>
            <a:ext cx="19498175" cy="12998783"/>
          </a:xfrm>
          <a:prstGeom prst="rect">
            <a:avLst/>
          </a:prstGeom>
        </p:spPr>
      </p:pic>
      <p:sp>
        <p:nvSpPr>
          <p:cNvPr id="9" name="Google Shape;659;p59">
            <a:extLst>
              <a:ext uri="{FF2B5EF4-FFF2-40B4-BE49-F238E27FC236}">
                <a16:creationId xmlns:a16="http://schemas.microsoft.com/office/drawing/2014/main" id="{7566607D-3B6A-40BB-B91C-300BA2E02545}"/>
              </a:ext>
            </a:extLst>
          </p:cNvPr>
          <p:cNvSpPr/>
          <p:nvPr/>
        </p:nvSpPr>
        <p:spPr>
          <a:xfrm>
            <a:off x="1353879" y="6832768"/>
            <a:ext cx="13716000" cy="2834886"/>
          </a:xfrm>
          <a:prstGeom prst="rect">
            <a:avLst/>
          </a:prstGeom>
          <a:solidFill>
            <a:srgbClr val="548135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rgbClr val="FFFFFF"/>
              </a:solidFill>
              <a:latin typeface="Flama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rgbClr val="FFFFFF"/>
              </a:solidFill>
              <a:latin typeface="Flama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rgbClr val="FFFFFF"/>
              </a:solidFill>
              <a:latin typeface="Flama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rgbClr val="FFFFFF"/>
              </a:solidFill>
              <a:latin typeface="Flama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rgbClr val="FFFFFF"/>
              </a:solidFill>
              <a:latin typeface="Flama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chemeClr val="bg1"/>
                </a:solidFill>
                <a:latin typeface="Flama"/>
                <a:ea typeface="Calibri"/>
                <a:cs typeface="Calibri"/>
                <a:sym typeface="Calibri"/>
              </a:rPr>
              <a:t>Av Tomás Nduda , n 1038 </a:t>
            </a:r>
            <a:endParaRPr lang="pt-PT" sz="2400" dirty="0">
              <a:solidFill>
                <a:schemeClr val="bg1"/>
              </a:solidFill>
              <a:latin typeface="Fla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chemeClr val="bg1"/>
                </a:solidFill>
                <a:latin typeface="Flama"/>
                <a:ea typeface="Calibri"/>
                <a:cs typeface="Calibri"/>
                <a:sym typeface="Calibri"/>
              </a:rPr>
              <a:t>Tel.: +258 21 49  9958 </a:t>
            </a:r>
            <a:endParaRPr lang="pt-PT" sz="2400" dirty="0">
              <a:solidFill>
                <a:schemeClr val="bg1"/>
              </a:solidFill>
              <a:latin typeface="Fla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chemeClr val="bg1"/>
                </a:solidFill>
                <a:latin typeface="Flama"/>
                <a:ea typeface="Calibri"/>
                <a:cs typeface="Calibri"/>
                <a:sym typeface="Calibri"/>
              </a:rPr>
              <a:t>Email: </a:t>
            </a:r>
            <a:r>
              <a:rPr lang="pt-PT" sz="2400" u="sng" dirty="0">
                <a:solidFill>
                  <a:schemeClr val="bg1"/>
                </a:solidFill>
                <a:latin typeface="Flama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info@biofund.org.mz</a:t>
            </a:r>
            <a:endParaRPr lang="pt-PT" sz="2400" dirty="0">
              <a:solidFill>
                <a:schemeClr val="bg1"/>
              </a:solidFill>
              <a:latin typeface="Flama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chemeClr val="bg1"/>
                </a:solidFill>
                <a:latin typeface="Flama"/>
                <a:ea typeface="Calibri"/>
                <a:cs typeface="Calibri"/>
                <a:sym typeface="Calibri"/>
              </a:rPr>
              <a:t>Website: www.biofund.org.mz</a:t>
            </a:r>
          </a:p>
        </p:txBody>
      </p:sp>
      <p:pic>
        <p:nvPicPr>
          <p:cNvPr id="10" name="Google Shape;660;p59">
            <a:extLst>
              <a:ext uri="{FF2B5EF4-FFF2-40B4-BE49-F238E27FC236}">
                <a16:creationId xmlns:a16="http://schemas.microsoft.com/office/drawing/2014/main" id="{E26FF7CB-01F0-4A06-945C-9ED8E20D72F6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1879" y="290965"/>
            <a:ext cx="2624446" cy="14484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0F4E65-6026-4C3C-84C6-38B71EB63405}"/>
              </a:ext>
            </a:extLst>
          </p:cNvPr>
          <p:cNvSpPr txBox="1"/>
          <p:nvPr/>
        </p:nvSpPr>
        <p:spPr>
          <a:xfrm>
            <a:off x="-365315" y="9915772"/>
            <a:ext cx="9922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©Bob Poole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265</Words>
  <Application>Microsoft Office PowerPoint</Application>
  <PresentationFormat>Custom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Flama</vt:lpstr>
      <vt:lpstr>Wingdings</vt:lpstr>
      <vt:lpstr>1_Office Theme</vt:lpstr>
      <vt:lpstr>PowerPoint Presentation</vt:lpstr>
      <vt:lpstr>PowerPoint Presentation</vt:lpstr>
      <vt:lpstr>PowerPoint Presentation</vt:lpstr>
      <vt:lpstr>CTF Highlights since last CAFE Assembly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Segelina Filipe</dc:creator>
  <cp:keywords>Segelina Filipe</cp:keywords>
  <cp:lastModifiedBy>Sean</cp:lastModifiedBy>
  <cp:revision>19</cp:revision>
  <dcterms:modified xsi:type="dcterms:W3CDTF">2021-10-06T07:05:05Z</dcterms:modified>
</cp:coreProperties>
</file>