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404" r:id="rId3"/>
    <p:sldId id="257" r:id="rId4"/>
    <p:sldId id="335" r:id="rId5"/>
    <p:sldId id="27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E1DBB-4D58-524A-80BC-87460C4375D0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2B5F89-0AED-034A-B161-9A2A27024057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rgbClr val="000000"/>
              </a:solidFill>
            </a:rPr>
            <a:t>0 to 5 YRS; </a:t>
          </a:r>
          <a:r>
            <a:rPr lang="en-US" sz="2400" dirty="0"/>
            <a:t>Bilateral &amp; Multilateral donors (</a:t>
          </a:r>
          <a:r>
            <a:rPr lang="en-US" sz="1400" dirty="0"/>
            <a:t>Deployed to de-risk smallholder – led investments)</a:t>
          </a:r>
          <a:endParaRPr lang="en-US" sz="2400" dirty="0"/>
        </a:p>
      </dgm:t>
    </dgm:pt>
    <dgm:pt modelId="{AF2C21A6-F8FF-8843-907A-F3655D9D59C5}" type="parTrans" cxnId="{6BD45DEB-2873-EC4B-A56B-69FC80098FAA}">
      <dgm:prSet/>
      <dgm:spPr/>
      <dgm:t>
        <a:bodyPr/>
        <a:lstStyle/>
        <a:p>
          <a:endParaRPr lang="en-US" sz="1600"/>
        </a:p>
      </dgm:t>
    </dgm:pt>
    <dgm:pt modelId="{2AFE78B5-D8D9-4D49-BFA0-EEB4BFE9B8FB}" type="sibTrans" cxnId="{6BD45DEB-2873-EC4B-A56B-69FC80098FAA}">
      <dgm:prSet custT="1"/>
      <dgm:spPr/>
      <dgm:t>
        <a:bodyPr/>
        <a:lstStyle/>
        <a:p>
          <a:endParaRPr lang="en-US" sz="2800"/>
        </a:p>
      </dgm:t>
    </dgm:pt>
    <dgm:pt modelId="{F3B675F1-296F-5B4B-9079-18B11E14DE30}">
      <dgm:prSet phldrT="[Text]" custT="1"/>
      <dgm:spPr/>
      <dgm:t>
        <a:bodyPr/>
        <a:lstStyle/>
        <a:p>
          <a:pPr algn="ctr"/>
          <a:r>
            <a:rPr lang="en-US" sz="2000" dirty="0">
              <a:solidFill>
                <a:schemeClr val="tx1"/>
              </a:solidFill>
            </a:rPr>
            <a:t>5 to 15 YRS: </a:t>
          </a:r>
          <a:r>
            <a:rPr lang="en-US" sz="2000" dirty="0"/>
            <a:t>Farmers able to use their PES agreements as collateral for loans from the SACCOs</a:t>
          </a:r>
        </a:p>
      </dgm:t>
    </dgm:pt>
    <dgm:pt modelId="{7363B6B3-FB14-1A4A-AA74-B0629D27FF43}" type="parTrans" cxnId="{B116587E-EBC7-2044-AAC6-CF223592D0C4}">
      <dgm:prSet/>
      <dgm:spPr/>
      <dgm:t>
        <a:bodyPr/>
        <a:lstStyle/>
        <a:p>
          <a:endParaRPr lang="en-US" sz="1600"/>
        </a:p>
      </dgm:t>
    </dgm:pt>
    <dgm:pt modelId="{8C0E38DF-D597-2948-AB32-93723D0BC21A}" type="sibTrans" cxnId="{B116587E-EBC7-2044-AAC6-CF223592D0C4}">
      <dgm:prSet custT="1"/>
      <dgm:spPr/>
      <dgm:t>
        <a:bodyPr/>
        <a:lstStyle/>
        <a:p>
          <a:endParaRPr lang="en-US" sz="2800"/>
        </a:p>
      </dgm:t>
    </dgm:pt>
    <dgm:pt modelId="{DA6EACBC-203C-9449-A471-3F61075E7E23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</a:rPr>
            <a:t>7 to 25 plus YRS: </a:t>
          </a:r>
          <a:r>
            <a:rPr lang="en-US" sz="2000" dirty="0"/>
            <a:t>Private Sector off takers </a:t>
          </a:r>
          <a:r>
            <a:rPr lang="en-US" sz="1400" i="1" dirty="0"/>
            <a:t>(income from Sale of timber &amp; non timber forest products</a:t>
          </a:r>
          <a:r>
            <a:rPr lang="en-US" sz="1800" dirty="0"/>
            <a:t>)</a:t>
          </a:r>
        </a:p>
      </dgm:t>
    </dgm:pt>
    <dgm:pt modelId="{D72B5703-88BC-5A4E-B367-7F94A7780AA2}" type="parTrans" cxnId="{6178BD0A-D034-BC43-8ADF-8B96994C5BDE}">
      <dgm:prSet/>
      <dgm:spPr/>
      <dgm:t>
        <a:bodyPr/>
        <a:lstStyle/>
        <a:p>
          <a:endParaRPr lang="en-US" sz="1600"/>
        </a:p>
      </dgm:t>
    </dgm:pt>
    <dgm:pt modelId="{0229E1A0-7818-274B-ACF8-1BDDEF45EDAA}" type="sibTrans" cxnId="{6178BD0A-D034-BC43-8ADF-8B96994C5BDE}">
      <dgm:prSet/>
      <dgm:spPr/>
      <dgm:t>
        <a:bodyPr/>
        <a:lstStyle/>
        <a:p>
          <a:endParaRPr lang="en-US" sz="1600"/>
        </a:p>
      </dgm:t>
    </dgm:pt>
    <dgm:pt modelId="{B18C7D61-FFA5-7140-9171-6410010AF8BF}">
      <dgm:prSet custT="1"/>
      <dgm:spPr/>
      <dgm:t>
        <a:bodyPr/>
        <a:lstStyle/>
        <a:p>
          <a:r>
            <a:rPr lang="en-US" sz="2400" dirty="0">
              <a:solidFill>
                <a:srgbClr val="000000"/>
              </a:solidFill>
            </a:rPr>
            <a:t>3 to 15 YRS: </a:t>
          </a:r>
          <a:r>
            <a:rPr lang="en-US" sz="2400" dirty="0"/>
            <a:t>ES Offsetting partners. </a:t>
          </a:r>
          <a:r>
            <a:rPr lang="en-US" sz="1400" dirty="0"/>
            <a:t>Small but predictable Ex-ante performance - based payments are used to create a credit history that makes the landholders attractive to loan finance</a:t>
          </a:r>
          <a:endParaRPr lang="en-US" sz="1600" dirty="0"/>
        </a:p>
      </dgm:t>
    </dgm:pt>
    <dgm:pt modelId="{D5F5410B-7827-9241-B504-E795AA1AE008}" type="parTrans" cxnId="{A479FF20-C440-6640-A53F-1F2180C897BF}">
      <dgm:prSet/>
      <dgm:spPr/>
      <dgm:t>
        <a:bodyPr/>
        <a:lstStyle/>
        <a:p>
          <a:endParaRPr lang="en-US" sz="1600"/>
        </a:p>
      </dgm:t>
    </dgm:pt>
    <dgm:pt modelId="{3DD7B787-F816-8D44-B6BD-E53027D9A94A}" type="sibTrans" cxnId="{A479FF20-C440-6640-A53F-1F2180C897BF}">
      <dgm:prSet custT="1"/>
      <dgm:spPr/>
      <dgm:t>
        <a:bodyPr/>
        <a:lstStyle/>
        <a:p>
          <a:endParaRPr lang="en-US" sz="2800"/>
        </a:p>
      </dgm:t>
    </dgm:pt>
    <dgm:pt modelId="{054AC643-B7B5-9B48-BF76-BCD6825CAA96}" type="pres">
      <dgm:prSet presAssocID="{8F4E1DBB-4D58-524A-80BC-87460C4375D0}" presName="outerComposite" presStyleCnt="0">
        <dgm:presLayoutVars>
          <dgm:chMax val="5"/>
          <dgm:dir/>
          <dgm:resizeHandles val="exact"/>
        </dgm:presLayoutVars>
      </dgm:prSet>
      <dgm:spPr/>
    </dgm:pt>
    <dgm:pt modelId="{71BDB4C2-A3EB-CE43-87BE-2EDDE9063D7F}" type="pres">
      <dgm:prSet presAssocID="{8F4E1DBB-4D58-524A-80BC-87460C4375D0}" presName="dummyMaxCanvas" presStyleCnt="0">
        <dgm:presLayoutVars/>
      </dgm:prSet>
      <dgm:spPr/>
    </dgm:pt>
    <dgm:pt modelId="{29E88552-ADB1-A948-9988-8B30784C41F5}" type="pres">
      <dgm:prSet presAssocID="{8F4E1DBB-4D58-524A-80BC-87460C4375D0}" presName="FourNodes_1" presStyleLbl="node1" presStyleIdx="0" presStyleCnt="4">
        <dgm:presLayoutVars>
          <dgm:bulletEnabled val="1"/>
        </dgm:presLayoutVars>
      </dgm:prSet>
      <dgm:spPr/>
    </dgm:pt>
    <dgm:pt modelId="{DDC29152-4B23-C347-8BE7-D8F31D2182B1}" type="pres">
      <dgm:prSet presAssocID="{8F4E1DBB-4D58-524A-80BC-87460C4375D0}" presName="FourNodes_2" presStyleLbl="node1" presStyleIdx="1" presStyleCnt="4" custScaleX="94337" custScaleY="121348">
        <dgm:presLayoutVars>
          <dgm:bulletEnabled val="1"/>
        </dgm:presLayoutVars>
      </dgm:prSet>
      <dgm:spPr/>
    </dgm:pt>
    <dgm:pt modelId="{637A4DFA-A938-9B47-8604-A65FADE59D53}" type="pres">
      <dgm:prSet presAssocID="{8F4E1DBB-4D58-524A-80BC-87460C4375D0}" presName="FourNodes_3" presStyleLbl="node1" presStyleIdx="2" presStyleCnt="4">
        <dgm:presLayoutVars>
          <dgm:bulletEnabled val="1"/>
        </dgm:presLayoutVars>
      </dgm:prSet>
      <dgm:spPr/>
    </dgm:pt>
    <dgm:pt modelId="{8A68E8F0-6F30-AD47-843D-7F54E6346D68}" type="pres">
      <dgm:prSet presAssocID="{8F4E1DBB-4D58-524A-80BC-87460C4375D0}" presName="FourNodes_4" presStyleLbl="node1" presStyleIdx="3" presStyleCnt="4">
        <dgm:presLayoutVars>
          <dgm:bulletEnabled val="1"/>
        </dgm:presLayoutVars>
      </dgm:prSet>
      <dgm:spPr/>
    </dgm:pt>
    <dgm:pt modelId="{AF5508E3-29C7-6D4C-A236-A50C0BD3BAA6}" type="pres">
      <dgm:prSet presAssocID="{8F4E1DBB-4D58-524A-80BC-87460C4375D0}" presName="FourConn_1-2" presStyleLbl="fgAccFollowNode1" presStyleIdx="0" presStyleCnt="3">
        <dgm:presLayoutVars>
          <dgm:bulletEnabled val="1"/>
        </dgm:presLayoutVars>
      </dgm:prSet>
      <dgm:spPr/>
    </dgm:pt>
    <dgm:pt modelId="{E8337FAC-68BD-E24E-BC76-56EF2C48466D}" type="pres">
      <dgm:prSet presAssocID="{8F4E1DBB-4D58-524A-80BC-87460C4375D0}" presName="FourConn_2-3" presStyleLbl="fgAccFollowNode1" presStyleIdx="1" presStyleCnt="3">
        <dgm:presLayoutVars>
          <dgm:bulletEnabled val="1"/>
        </dgm:presLayoutVars>
      </dgm:prSet>
      <dgm:spPr/>
    </dgm:pt>
    <dgm:pt modelId="{0A95C722-B477-774D-9A7D-FBCBDA7CF249}" type="pres">
      <dgm:prSet presAssocID="{8F4E1DBB-4D58-524A-80BC-87460C4375D0}" presName="FourConn_3-4" presStyleLbl="fgAccFollowNode1" presStyleIdx="2" presStyleCnt="3">
        <dgm:presLayoutVars>
          <dgm:bulletEnabled val="1"/>
        </dgm:presLayoutVars>
      </dgm:prSet>
      <dgm:spPr/>
    </dgm:pt>
    <dgm:pt modelId="{730459C1-A125-A247-8112-44F8C2474344}" type="pres">
      <dgm:prSet presAssocID="{8F4E1DBB-4D58-524A-80BC-87460C4375D0}" presName="FourNodes_1_text" presStyleLbl="node1" presStyleIdx="3" presStyleCnt="4">
        <dgm:presLayoutVars>
          <dgm:bulletEnabled val="1"/>
        </dgm:presLayoutVars>
      </dgm:prSet>
      <dgm:spPr/>
    </dgm:pt>
    <dgm:pt modelId="{FA6491D9-2FAA-924F-8E22-06C5A95E1610}" type="pres">
      <dgm:prSet presAssocID="{8F4E1DBB-4D58-524A-80BC-87460C4375D0}" presName="FourNodes_2_text" presStyleLbl="node1" presStyleIdx="3" presStyleCnt="4">
        <dgm:presLayoutVars>
          <dgm:bulletEnabled val="1"/>
        </dgm:presLayoutVars>
      </dgm:prSet>
      <dgm:spPr/>
    </dgm:pt>
    <dgm:pt modelId="{B650A188-DAD6-6A4B-943E-280FC7505065}" type="pres">
      <dgm:prSet presAssocID="{8F4E1DBB-4D58-524A-80BC-87460C4375D0}" presName="FourNodes_3_text" presStyleLbl="node1" presStyleIdx="3" presStyleCnt="4">
        <dgm:presLayoutVars>
          <dgm:bulletEnabled val="1"/>
        </dgm:presLayoutVars>
      </dgm:prSet>
      <dgm:spPr/>
    </dgm:pt>
    <dgm:pt modelId="{94534168-1246-7A48-A088-092BD8BB198E}" type="pres">
      <dgm:prSet presAssocID="{8F4E1DBB-4D58-524A-80BC-87460C4375D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8C5D203-D86B-7A4F-B098-323733A7CD1D}" type="presOf" srcId="{8F4E1DBB-4D58-524A-80BC-87460C4375D0}" destId="{054AC643-B7B5-9B48-BF76-BCD6825CAA96}" srcOrd="0" destOrd="0" presId="urn:microsoft.com/office/officeart/2005/8/layout/vProcess5"/>
    <dgm:cxn modelId="{6178BD0A-D034-BC43-8ADF-8B96994C5BDE}" srcId="{8F4E1DBB-4D58-524A-80BC-87460C4375D0}" destId="{DA6EACBC-203C-9449-A471-3F61075E7E23}" srcOrd="3" destOrd="0" parTransId="{D72B5703-88BC-5A4E-B367-7F94A7780AA2}" sibTransId="{0229E1A0-7818-274B-ACF8-1BDDEF45EDAA}"/>
    <dgm:cxn modelId="{A3EC141A-9B01-A248-BB3C-967B9B203FB2}" type="presOf" srcId="{B18C7D61-FFA5-7140-9171-6410010AF8BF}" destId="{FA6491D9-2FAA-924F-8E22-06C5A95E1610}" srcOrd="1" destOrd="0" presId="urn:microsoft.com/office/officeart/2005/8/layout/vProcess5"/>
    <dgm:cxn modelId="{3658691B-9184-BE46-96FA-A7974880F865}" type="presOf" srcId="{F3B675F1-296F-5B4B-9079-18B11E14DE30}" destId="{B650A188-DAD6-6A4B-943E-280FC7505065}" srcOrd="1" destOrd="0" presId="urn:microsoft.com/office/officeart/2005/8/layout/vProcess5"/>
    <dgm:cxn modelId="{A479FF20-C440-6640-A53F-1F2180C897BF}" srcId="{8F4E1DBB-4D58-524A-80BC-87460C4375D0}" destId="{B18C7D61-FFA5-7140-9171-6410010AF8BF}" srcOrd="1" destOrd="0" parTransId="{D5F5410B-7827-9241-B504-E795AA1AE008}" sibTransId="{3DD7B787-F816-8D44-B6BD-E53027D9A94A}"/>
    <dgm:cxn modelId="{B2F1654E-83B3-114A-AEC3-D656B0CF0584}" type="presOf" srcId="{DA6EACBC-203C-9449-A471-3F61075E7E23}" destId="{8A68E8F0-6F30-AD47-843D-7F54E6346D68}" srcOrd="0" destOrd="0" presId="urn:microsoft.com/office/officeart/2005/8/layout/vProcess5"/>
    <dgm:cxn modelId="{07590879-9C5A-F643-8A05-681033ACC0B2}" type="presOf" srcId="{B18C7D61-FFA5-7140-9171-6410010AF8BF}" destId="{DDC29152-4B23-C347-8BE7-D8F31D2182B1}" srcOrd="0" destOrd="0" presId="urn:microsoft.com/office/officeart/2005/8/layout/vProcess5"/>
    <dgm:cxn modelId="{E83D8579-28F1-F94F-8ED9-9D3A536B888C}" type="presOf" srcId="{DA6EACBC-203C-9449-A471-3F61075E7E23}" destId="{94534168-1246-7A48-A088-092BD8BB198E}" srcOrd="1" destOrd="0" presId="urn:microsoft.com/office/officeart/2005/8/layout/vProcess5"/>
    <dgm:cxn modelId="{B116587E-EBC7-2044-AAC6-CF223592D0C4}" srcId="{8F4E1DBB-4D58-524A-80BC-87460C4375D0}" destId="{F3B675F1-296F-5B4B-9079-18B11E14DE30}" srcOrd="2" destOrd="0" parTransId="{7363B6B3-FB14-1A4A-AA74-B0629D27FF43}" sibTransId="{8C0E38DF-D597-2948-AB32-93723D0BC21A}"/>
    <dgm:cxn modelId="{6760338A-B0DB-A24E-BB34-5FA8E67242E9}" type="presOf" srcId="{2AFE78B5-D8D9-4D49-BFA0-EEB4BFE9B8FB}" destId="{AF5508E3-29C7-6D4C-A236-A50C0BD3BAA6}" srcOrd="0" destOrd="0" presId="urn:microsoft.com/office/officeart/2005/8/layout/vProcess5"/>
    <dgm:cxn modelId="{FCD839B4-4C60-D34F-99C5-E39B21C725E4}" type="presOf" srcId="{3DD7B787-F816-8D44-B6BD-E53027D9A94A}" destId="{E8337FAC-68BD-E24E-BC76-56EF2C48466D}" srcOrd="0" destOrd="0" presId="urn:microsoft.com/office/officeart/2005/8/layout/vProcess5"/>
    <dgm:cxn modelId="{4B5026B7-86CA-B042-83AB-80EFDBE8F8AF}" type="presOf" srcId="{F3B675F1-296F-5B4B-9079-18B11E14DE30}" destId="{637A4DFA-A938-9B47-8604-A65FADE59D53}" srcOrd="0" destOrd="0" presId="urn:microsoft.com/office/officeart/2005/8/layout/vProcess5"/>
    <dgm:cxn modelId="{453A75C6-BCAE-F249-86BC-A88F42F5609D}" type="presOf" srcId="{6D2B5F89-0AED-034A-B161-9A2A27024057}" destId="{29E88552-ADB1-A948-9988-8B30784C41F5}" srcOrd="0" destOrd="0" presId="urn:microsoft.com/office/officeart/2005/8/layout/vProcess5"/>
    <dgm:cxn modelId="{F6C8F4C6-D4B4-D74C-8B08-3E7982CB4F23}" type="presOf" srcId="{6D2B5F89-0AED-034A-B161-9A2A27024057}" destId="{730459C1-A125-A247-8112-44F8C2474344}" srcOrd="1" destOrd="0" presId="urn:microsoft.com/office/officeart/2005/8/layout/vProcess5"/>
    <dgm:cxn modelId="{1BCFAACF-00F2-9547-8B9E-0B4415D5814D}" type="presOf" srcId="{8C0E38DF-D597-2948-AB32-93723D0BC21A}" destId="{0A95C722-B477-774D-9A7D-FBCBDA7CF249}" srcOrd="0" destOrd="0" presId="urn:microsoft.com/office/officeart/2005/8/layout/vProcess5"/>
    <dgm:cxn modelId="{6BD45DEB-2873-EC4B-A56B-69FC80098FAA}" srcId="{8F4E1DBB-4D58-524A-80BC-87460C4375D0}" destId="{6D2B5F89-0AED-034A-B161-9A2A27024057}" srcOrd="0" destOrd="0" parTransId="{AF2C21A6-F8FF-8843-907A-F3655D9D59C5}" sibTransId="{2AFE78B5-D8D9-4D49-BFA0-EEB4BFE9B8FB}"/>
    <dgm:cxn modelId="{D7C39661-2164-E047-9A20-E17C037B1822}" type="presParOf" srcId="{054AC643-B7B5-9B48-BF76-BCD6825CAA96}" destId="{71BDB4C2-A3EB-CE43-87BE-2EDDE9063D7F}" srcOrd="0" destOrd="0" presId="urn:microsoft.com/office/officeart/2005/8/layout/vProcess5"/>
    <dgm:cxn modelId="{44E7CA8E-045C-1A44-8A11-15FD95F9CEB0}" type="presParOf" srcId="{054AC643-B7B5-9B48-BF76-BCD6825CAA96}" destId="{29E88552-ADB1-A948-9988-8B30784C41F5}" srcOrd="1" destOrd="0" presId="urn:microsoft.com/office/officeart/2005/8/layout/vProcess5"/>
    <dgm:cxn modelId="{29DE13B2-891A-4641-BF4B-E2918FB63CC9}" type="presParOf" srcId="{054AC643-B7B5-9B48-BF76-BCD6825CAA96}" destId="{DDC29152-4B23-C347-8BE7-D8F31D2182B1}" srcOrd="2" destOrd="0" presId="urn:microsoft.com/office/officeart/2005/8/layout/vProcess5"/>
    <dgm:cxn modelId="{299C6EDB-E7AC-A943-BEAB-5025B4A6961F}" type="presParOf" srcId="{054AC643-B7B5-9B48-BF76-BCD6825CAA96}" destId="{637A4DFA-A938-9B47-8604-A65FADE59D53}" srcOrd="3" destOrd="0" presId="urn:microsoft.com/office/officeart/2005/8/layout/vProcess5"/>
    <dgm:cxn modelId="{B8C8D692-A8C4-C947-9D9E-E168B497202A}" type="presParOf" srcId="{054AC643-B7B5-9B48-BF76-BCD6825CAA96}" destId="{8A68E8F0-6F30-AD47-843D-7F54E6346D68}" srcOrd="4" destOrd="0" presId="urn:microsoft.com/office/officeart/2005/8/layout/vProcess5"/>
    <dgm:cxn modelId="{8B2AF1EF-CECE-8A42-B440-6AA43522F875}" type="presParOf" srcId="{054AC643-B7B5-9B48-BF76-BCD6825CAA96}" destId="{AF5508E3-29C7-6D4C-A236-A50C0BD3BAA6}" srcOrd="5" destOrd="0" presId="urn:microsoft.com/office/officeart/2005/8/layout/vProcess5"/>
    <dgm:cxn modelId="{5643AF73-E705-2B49-8473-893FE93C3541}" type="presParOf" srcId="{054AC643-B7B5-9B48-BF76-BCD6825CAA96}" destId="{E8337FAC-68BD-E24E-BC76-56EF2C48466D}" srcOrd="6" destOrd="0" presId="urn:microsoft.com/office/officeart/2005/8/layout/vProcess5"/>
    <dgm:cxn modelId="{1746B805-C887-9D4C-88B1-20E4AAA5614B}" type="presParOf" srcId="{054AC643-B7B5-9B48-BF76-BCD6825CAA96}" destId="{0A95C722-B477-774D-9A7D-FBCBDA7CF249}" srcOrd="7" destOrd="0" presId="urn:microsoft.com/office/officeart/2005/8/layout/vProcess5"/>
    <dgm:cxn modelId="{CB6334F7-7428-C34A-93D8-1E471E071FF2}" type="presParOf" srcId="{054AC643-B7B5-9B48-BF76-BCD6825CAA96}" destId="{730459C1-A125-A247-8112-44F8C2474344}" srcOrd="8" destOrd="0" presId="urn:microsoft.com/office/officeart/2005/8/layout/vProcess5"/>
    <dgm:cxn modelId="{F0E31388-CA35-5346-BBB3-5A03B3C6AB29}" type="presParOf" srcId="{054AC643-B7B5-9B48-BF76-BCD6825CAA96}" destId="{FA6491D9-2FAA-924F-8E22-06C5A95E1610}" srcOrd="9" destOrd="0" presId="urn:microsoft.com/office/officeart/2005/8/layout/vProcess5"/>
    <dgm:cxn modelId="{676D69DF-AA3E-044C-8904-952A3D29CCA1}" type="presParOf" srcId="{054AC643-B7B5-9B48-BF76-BCD6825CAA96}" destId="{B650A188-DAD6-6A4B-943E-280FC7505065}" srcOrd="10" destOrd="0" presId="urn:microsoft.com/office/officeart/2005/8/layout/vProcess5"/>
    <dgm:cxn modelId="{4F0113D7-6DD1-0547-867F-158FAE045D7E}" type="presParOf" srcId="{054AC643-B7B5-9B48-BF76-BCD6825CAA96}" destId="{94534168-1246-7A48-A088-092BD8BB198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8552-ADB1-A948-9988-8B30784C41F5}">
      <dsp:nvSpPr>
        <dsp:cNvPr id="0" name=""/>
        <dsp:cNvSpPr/>
      </dsp:nvSpPr>
      <dsp:spPr>
        <a:xfrm>
          <a:off x="0" y="0"/>
          <a:ext cx="6183630" cy="1031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0 to 5 YRS; </a:t>
          </a:r>
          <a:r>
            <a:rPr lang="en-US" sz="2400" kern="1200" dirty="0"/>
            <a:t>Bilateral &amp; Multilateral donors (</a:t>
          </a:r>
          <a:r>
            <a:rPr lang="en-US" sz="1400" kern="1200" dirty="0"/>
            <a:t>Deployed to de-risk smallholder – led investments)</a:t>
          </a:r>
          <a:endParaRPr lang="en-US" sz="2400" kern="1200" dirty="0"/>
        </a:p>
      </dsp:txBody>
      <dsp:txXfrm>
        <a:off x="30201" y="30201"/>
        <a:ext cx="4983834" cy="970723"/>
      </dsp:txXfrm>
    </dsp:sp>
    <dsp:sp modelId="{DDC29152-4B23-C347-8BE7-D8F31D2182B1}">
      <dsp:nvSpPr>
        <dsp:cNvPr id="0" name=""/>
        <dsp:cNvSpPr/>
      </dsp:nvSpPr>
      <dsp:spPr>
        <a:xfrm>
          <a:off x="692968" y="1108540"/>
          <a:ext cx="5833451" cy="1251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3 to 15 YRS: </a:t>
          </a:r>
          <a:r>
            <a:rPr lang="en-US" sz="2400" kern="1200" dirty="0"/>
            <a:t>ES Offsetting partners. </a:t>
          </a:r>
          <a:r>
            <a:rPr lang="en-US" sz="1400" kern="1200" dirty="0"/>
            <a:t>Small but predictable Ex-ante performance - based payments are used to create a credit history that makes the landholders attractive to loan finance</a:t>
          </a:r>
          <a:endParaRPr lang="en-US" sz="1600" kern="1200" dirty="0"/>
        </a:p>
      </dsp:txBody>
      <dsp:txXfrm>
        <a:off x="729616" y="1145188"/>
        <a:ext cx="4639327" cy="1177954"/>
      </dsp:txXfrm>
    </dsp:sp>
    <dsp:sp modelId="{637A4DFA-A938-9B47-8604-A65FADE59D53}">
      <dsp:nvSpPr>
        <dsp:cNvPr id="0" name=""/>
        <dsp:cNvSpPr/>
      </dsp:nvSpPr>
      <dsp:spPr>
        <a:xfrm>
          <a:off x="1028028" y="2437206"/>
          <a:ext cx="6183630" cy="1031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5 to 15 YRS: </a:t>
          </a:r>
          <a:r>
            <a:rPr lang="en-US" sz="2000" kern="1200" dirty="0"/>
            <a:t>Farmers able to use their PES agreements as collateral for loans from the SACCOs</a:t>
          </a:r>
        </a:p>
      </dsp:txBody>
      <dsp:txXfrm>
        <a:off x="1058229" y="2467407"/>
        <a:ext cx="4942847" cy="970723"/>
      </dsp:txXfrm>
    </dsp:sp>
    <dsp:sp modelId="{8A68E8F0-6F30-AD47-843D-7F54E6346D68}">
      <dsp:nvSpPr>
        <dsp:cNvPr id="0" name=""/>
        <dsp:cNvSpPr/>
      </dsp:nvSpPr>
      <dsp:spPr>
        <a:xfrm>
          <a:off x="1545907" y="3655810"/>
          <a:ext cx="6183630" cy="1031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7 to 25 plus YRS: </a:t>
          </a:r>
          <a:r>
            <a:rPr lang="en-US" sz="2000" kern="1200" dirty="0"/>
            <a:t>Private Sector off takers </a:t>
          </a:r>
          <a:r>
            <a:rPr lang="en-US" sz="1400" i="1" kern="1200" dirty="0"/>
            <a:t>(income from Sale of timber &amp; non timber forest products</a:t>
          </a:r>
          <a:r>
            <a:rPr lang="en-US" sz="1800" kern="1200" dirty="0"/>
            <a:t>)</a:t>
          </a:r>
        </a:p>
      </dsp:txBody>
      <dsp:txXfrm>
        <a:off x="1576108" y="3686011"/>
        <a:ext cx="4935117" cy="970723"/>
      </dsp:txXfrm>
    </dsp:sp>
    <dsp:sp modelId="{AF5508E3-29C7-6D4C-A236-A50C0BD3BAA6}">
      <dsp:nvSpPr>
        <dsp:cNvPr id="0" name=""/>
        <dsp:cNvSpPr/>
      </dsp:nvSpPr>
      <dsp:spPr>
        <a:xfrm>
          <a:off x="5513398" y="789748"/>
          <a:ext cx="670231" cy="6702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664200" y="789748"/>
        <a:ext cx="368627" cy="504349"/>
      </dsp:txXfrm>
    </dsp:sp>
    <dsp:sp modelId="{E8337FAC-68BD-E24E-BC76-56EF2C48466D}">
      <dsp:nvSpPr>
        <dsp:cNvPr id="0" name=""/>
        <dsp:cNvSpPr/>
      </dsp:nvSpPr>
      <dsp:spPr>
        <a:xfrm>
          <a:off x="6031277" y="2008352"/>
          <a:ext cx="670231" cy="6702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182079" y="2008352"/>
        <a:ext cx="368627" cy="504349"/>
      </dsp:txXfrm>
    </dsp:sp>
    <dsp:sp modelId="{0A95C722-B477-774D-9A7D-FBCBDA7CF249}">
      <dsp:nvSpPr>
        <dsp:cNvPr id="0" name=""/>
        <dsp:cNvSpPr/>
      </dsp:nvSpPr>
      <dsp:spPr>
        <a:xfrm>
          <a:off x="6541427" y="3226955"/>
          <a:ext cx="670231" cy="6702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692229" y="3226955"/>
        <a:ext cx="368627" cy="504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330BC-AFC4-CC49-AF17-4ED5D1557EAD}" type="datetimeFigureOut">
              <a:rPr lang="en-UG" smtClean="0"/>
              <a:t>08/10/2021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AD205-1E34-4347-B9BE-493488A0BE9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3297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457F4-3793-45BD-A7C3-F24A2CF566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15B5-382E-462C-BD01-B72045F2B6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9B5B-B88E-402A-8908-D8FFCF05E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58BF6-E173-42A4-9121-8498618C0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653B-9CC3-4BCB-BCA1-8F5D9E9A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48BE0-344D-4660-8CD9-15A37C76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8CFD0-A6CC-4064-A023-B47E9C3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4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4511-A75C-4F27-8DFE-4EBF62BA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B2C70-5D38-401B-AA50-0289AA525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909A5-4EC9-4519-B6BD-585BA920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80181-11A3-4ABB-81D9-EED5F34B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13399-24B8-42E7-A564-61444D6D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720C6-E004-4A2A-9ED7-1FC29C092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9075A-07D6-4BC1-A388-AD72C548C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AB5D8-B21B-4229-9DC6-1653CCF2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19644-3D6F-4AA8-8834-2D0C4772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1E7C-F70D-4E76-BEB9-758F764A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D4B3-CD24-465D-9BA6-5C3BE8DF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6347-3B51-43B9-ADA9-3840788E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D9C19-F412-477C-AEA2-B6F6F0F4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94A3E-91EE-4225-85EC-D90F50C2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3909-7EF6-41C4-A6F5-478BA81E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5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9730-38F4-4AB7-8E99-66BC6AA1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DAB4B-71F2-4225-8ECE-CE3030068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6D43E-D48D-4016-ADC8-5579C057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E4774-DE89-4F60-93FA-320CB2AF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8AB88-9224-40C0-AC9A-31DFAA38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FFB6-BC6C-4658-A8F5-DC9D9D8E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FAEE-E3AB-483F-A045-E5C30BB76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7DDC0-6577-4241-9345-EF84378C3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D9BAD-2BA8-4FE0-B7FB-F596504E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64286-D2D1-4E86-9B57-F23950D3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A8B3A-2721-4178-B605-029EFE31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3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D9D0-621F-433A-B19F-EC0A2F31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BDE45-9BE3-41E5-91EA-75D2060E2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738CE-2B36-4DFE-BD07-AF1EB4783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722DF-5809-4639-B7BC-662A11246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1B31F-57A4-4838-9B9B-D5324578F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39F67-6987-4BAE-B6CA-F7C12BFB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2EE65-0798-4DDD-9763-D37B640D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2D669-D387-492F-822D-16CF6D87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1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9EE0-42D5-49DB-8344-64C01F45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B0EFD-6160-4BEF-9C39-9B416F40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5E913-9AA8-48BA-816A-3811736A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63247-E564-4790-A046-E8781CE8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4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6014A-ACD5-4ACC-8AEE-7D35AA38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17B7A-E1C7-4333-9026-BA0D3B54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AF74-F3EE-4AC1-BC9A-0C1B6E57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E737-320D-43D1-93EC-D2D27C98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4531-5164-428F-B476-1E85D4D3D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63F24-24FC-43EC-AA06-3A0581032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4DBAD-1979-4BE7-877E-3B53D328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56C48-1DD0-44CD-AF32-56841FE6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36C78-155E-4E62-AD2F-3A6742C1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A7AB-F5C5-46AB-97B9-88CDBC6E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9DB5B-6DB9-4F63-BCEB-C37D01787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1DE31-5315-4364-A8E4-283A0B210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6FFAC-2A11-4A99-9453-EAA316CA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DC56B-BF3A-4345-AA70-70DE44B9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C3787-A61E-4E7C-890A-E6CBC90D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D7D79-36F3-4E5D-8F2C-FE7C8B4F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8375D-AE6E-4612-B76C-90912913A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23E48-254F-4B8B-B5CA-ACC524666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F4BA-8286-44BF-AF8C-5AC149F5E247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65D9D-DB72-445D-B012-4EDA857E5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E0348-FD7F-4D07-A6D8-2AF6EDDBA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14CC-555D-4F87-AF01-F3CA6027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5" y="1153572"/>
            <a:ext cx="3435821" cy="44611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Environmental Conservation Trust of Uganda </a:t>
            </a:r>
            <a:r>
              <a:rPr lang="en-US" sz="4800" b="1" dirty="0">
                <a:solidFill>
                  <a:srgbClr val="FFFFFF"/>
                </a:solidFill>
              </a:rPr>
              <a:t>ECOTRUST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5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Mission: </a:t>
            </a:r>
            <a:r>
              <a:rPr lang="en-GB" sz="2400" dirty="0"/>
              <a:t>to conserve biological diversity and enhance social welfare by promoting innovative and sustainable environmental management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1" dirty="0"/>
              <a:t>Goal:  </a:t>
            </a:r>
            <a:r>
              <a:rPr lang="en-US" sz="2400" dirty="0"/>
              <a:t>Provide long-term sustained funding for the conservation of biodiversity and environmental management in Uganda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Blended Model: </a:t>
            </a:r>
            <a:r>
              <a:rPr lang="en-US" sz="2400" dirty="0"/>
              <a:t>Donor financing, PES payments, microfinance &amp; </a:t>
            </a:r>
            <a:r>
              <a:rPr lang="en-GB" sz="2400" dirty="0"/>
              <a:t>Income generation from Community – owned enterprises</a:t>
            </a:r>
          </a:p>
          <a:p>
            <a:pPr marL="11430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Currently Operational in Mt. Elgon and the Albertine Rift, </a:t>
            </a:r>
            <a:r>
              <a:rPr lang="en-GB" sz="2400" b="1" dirty="0" err="1"/>
              <a:t>Mpologoma</a:t>
            </a:r>
            <a:r>
              <a:rPr lang="en-GB" sz="2400" b="1" dirty="0"/>
              <a:t> </a:t>
            </a:r>
            <a:r>
              <a:rPr lang="en-GB" sz="2400" dirty="0"/>
              <a:t>with plans to cover the whole of Uganda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BC2D5-107C-4784-A2D4-89BEBEF0E1A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t elgon drainage5">
            <a:extLst>
              <a:ext uri="{FF2B5EF4-FFF2-40B4-BE49-F238E27FC236}">
                <a16:creationId xmlns:a16="http://schemas.microsoft.com/office/drawing/2014/main" id="{751956FA-3434-C540-97CC-914CB6CC2A0D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6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09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6496" y="5143142"/>
            <a:ext cx="12007550" cy="16540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INCENTIVES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Capital to support: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Forest and wetland restoration and protection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Agroforestry development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Improved sustainable agricultural practices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Soil erosion and improved water management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Stronger monitoring and enforcement of encroachment (by laws, stakeholder platforms)</a:t>
            </a:r>
          </a:p>
          <a:p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Technical assistance and support to farmers to:</a:t>
            </a:r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Improve climate smart agroforestry and agricultural practices</a:t>
            </a:r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Implement soil erosion control measures</a:t>
            </a:r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Improve water irrigation and storage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Access to higher-value markets through coffee certification, certified timber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Development of alternative livelihoods (micro financing)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58464" y="1567274"/>
            <a:ext cx="2925582" cy="4127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00"/>
              </a:spcAft>
            </a:pPr>
            <a:r>
              <a:rPr lang="en-GB" sz="1200" b="1" dirty="0">
                <a:solidFill>
                  <a:schemeClr val="bg1"/>
                </a:solidFill>
                <a:ea typeface="Calibri"/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ea typeface="Calibri"/>
                <a:cs typeface="Arial"/>
              </a:rPr>
              <a:t>BEST PRACTICES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Reforestation and protection of forest habitats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Restoration of degraded wetlands and development of sustainable wetland agriculture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Development of agroforestry and live fencing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Climate-smart sustainable agricultural practices such as: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Soil &amp; water conservation measures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Organic fertilizer and manure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Crop rotation and diversification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Woodlot management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Improved livestock breeds and fodder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Improved water management, such as gravity flow systems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52388" y="409116"/>
            <a:ext cx="2389327" cy="568932"/>
            <a:chOff x="1650906" y="1196752"/>
            <a:chExt cx="6360036" cy="1546893"/>
          </a:xfrm>
        </p:grpSpPr>
        <p:grpSp>
          <p:nvGrpSpPr>
            <p:cNvPr id="8" name="Group 7"/>
            <p:cNvGrpSpPr/>
            <p:nvPr/>
          </p:nvGrpSpPr>
          <p:grpSpPr>
            <a:xfrm>
              <a:off x="1907704" y="1196752"/>
              <a:ext cx="5328591" cy="1101767"/>
              <a:chOff x="2051720" y="2505881"/>
              <a:chExt cx="5328591" cy="110176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080" y="2523663"/>
                <a:ext cx="1083986" cy="108398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960" y="2523664"/>
                <a:ext cx="1080120" cy="108012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20" y="2507842"/>
                <a:ext cx="1067594" cy="106759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314" y="2511138"/>
                <a:ext cx="1092646" cy="10926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6064" y="2505881"/>
                <a:ext cx="1004247" cy="1101767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650906" y="2165590"/>
              <a:ext cx="6360036" cy="57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bg2">
                      <a:lumMod val="25000"/>
                    </a:schemeClr>
                  </a:solidFill>
                </a:rPr>
                <a:t>Incentives for Ecosystem Services from Agriculture (IES)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fld id="{2A9BC2D5-107C-4784-A2D4-89BEBEF0E1A8}" type="slidenum">
              <a:rPr lang="en-US" sz="900" smtClean="0"/>
              <a:pPr algn="l"/>
              <a:t>3</a:t>
            </a:fld>
            <a:endParaRPr lang="en-US" sz="900"/>
          </a:p>
        </p:txBody>
      </p:sp>
      <p:grpSp>
        <p:nvGrpSpPr>
          <p:cNvPr id="20" name="Group 19"/>
          <p:cNvGrpSpPr/>
          <p:nvPr/>
        </p:nvGrpSpPr>
        <p:grpSpPr>
          <a:xfrm>
            <a:off x="650398" y="352476"/>
            <a:ext cx="11077756" cy="5528058"/>
            <a:chOff x="898198" y="66847"/>
            <a:chExt cx="11077756" cy="552805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98" y="66847"/>
              <a:ext cx="9827658" cy="552805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074244" y="423345"/>
              <a:ext cx="39017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Soil conservation measures</a:t>
              </a:r>
            </a:p>
            <a:p>
              <a:r>
                <a:rPr lang="en-US" sz="1000" dirty="0"/>
                <a:t>Construction of terraces and planting of grass strips along contour lines to increase soil stability, slow water run- off and soil loss.  </a:t>
              </a:r>
            </a:p>
            <a:p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Gravity fed irrigation</a:t>
              </a:r>
            </a:p>
            <a:p>
              <a:r>
                <a:rPr lang="en-US" sz="1000" dirty="0"/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93453" y="195505"/>
              <a:ext cx="2606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Climate-smart crop diversification</a:t>
              </a:r>
            </a:p>
            <a:p>
              <a:r>
                <a:rPr lang="en-US" sz="1000" dirty="0"/>
                <a:t>Improved crop varieties, crop rotation</a:t>
              </a:r>
            </a:p>
            <a:p>
              <a:r>
                <a:rPr lang="en-US" sz="1000" dirty="0"/>
                <a:t>organic fertilizer use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2473" y="3608324"/>
              <a:ext cx="1517139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996633"/>
                  </a:solidFill>
                </a:rPr>
                <a:t>Wetland </a:t>
              </a:r>
            </a:p>
            <a:p>
              <a:pPr algn="ctr"/>
              <a:r>
                <a:rPr lang="en-US" sz="900" dirty="0"/>
                <a:t>Restoration of papyrus along lake edge to increase filtration against chemical residues and reduce sedimentation</a:t>
              </a:r>
            </a:p>
            <a:p>
              <a:pPr algn="ctr"/>
              <a:endParaRPr lang="en-US" sz="400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6496" y="1065337"/>
            <a:ext cx="2516942" cy="3902245"/>
          </a:xfrm>
          <a:prstGeom prst="round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00"/>
              </a:spcAft>
            </a:pPr>
            <a:r>
              <a:rPr lang="en-GB" sz="1400" b="1" dirty="0">
                <a:solidFill>
                  <a:schemeClr val="bg1"/>
                </a:solidFill>
                <a:ea typeface="Calibri"/>
                <a:cs typeface="Arial"/>
              </a:rPr>
              <a:t>ECOSYSTEM THREATS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Loss of wetland and forest biodiversity 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Deforestation and forest fragmentation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High population pressure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Riparian habitat encroachment for cultivation, sand minding and re-channelling of water.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Soil erosion from steep slope and river bank cultivation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Intensive subsistence and commercial agricultural practices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Over grazing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ea typeface="Calibri"/>
                <a:cs typeface="Arial"/>
              </a:rPr>
              <a:t>Vulnerability to climate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4040" y="0"/>
            <a:ext cx="555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Mt. Elgon</a:t>
            </a:r>
          </a:p>
        </p:txBody>
      </p:sp>
      <p:pic>
        <p:nvPicPr>
          <p:cNvPr id="1026" name="Picture 2" descr="http://www.fao.org/fileadmin/templates/faoweb/images/FAO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" y="59814"/>
            <a:ext cx="1902731" cy="355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36850" y="3033256"/>
            <a:ext cx="1442348" cy="1404412"/>
            <a:chOff x="4765005" y="3777810"/>
            <a:chExt cx="1442348" cy="1404412"/>
          </a:xfrm>
        </p:grpSpPr>
        <p:sp>
          <p:nvSpPr>
            <p:cNvPr id="3" name="Oval 2"/>
            <p:cNvSpPr/>
            <p:nvPr/>
          </p:nvSpPr>
          <p:spPr>
            <a:xfrm>
              <a:off x="4765005" y="3777810"/>
              <a:ext cx="1404412" cy="1404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83657" y="3929372"/>
              <a:ext cx="142369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996633"/>
                  </a:solidFill>
                </a:rPr>
                <a:t>Agroforestry</a:t>
              </a:r>
            </a:p>
            <a:p>
              <a:pPr algn="ctr"/>
              <a:r>
                <a:rPr lang="en-US" sz="1000" dirty="0"/>
                <a:t>Afforestation of live fencing and agroforestry within coffee plantations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38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6179"/>
            <a:ext cx="7888891" cy="829794"/>
          </a:xfrm>
        </p:spPr>
        <p:txBody>
          <a:bodyPr>
            <a:noAutofit/>
          </a:bodyPr>
          <a:lstStyle/>
          <a:p>
            <a:r>
              <a:rPr lang="en-US" sz="3200" dirty="0"/>
              <a:t>Landscape Restoration as a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C2D5-107C-4784-A2D4-89BEBEF0E1A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2437204"/>
              </p:ext>
            </p:extLst>
          </p:nvPr>
        </p:nvGraphicFramePr>
        <p:xfrm>
          <a:off x="1871662" y="1687322"/>
          <a:ext cx="7729538" cy="468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85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5332AE-80E9-1A42-BBF9-C1B673EB4169}"/>
              </a:ext>
            </a:extLst>
          </p:cNvPr>
          <p:cNvGrpSpPr/>
          <p:nvPr/>
        </p:nvGrpSpPr>
        <p:grpSpPr>
          <a:xfrm>
            <a:off x="84221" y="156410"/>
            <a:ext cx="11995485" cy="6518778"/>
            <a:chOff x="0" y="0"/>
            <a:chExt cx="10033000" cy="4848225"/>
          </a:xfrm>
        </p:grpSpPr>
        <p:sp>
          <p:nvSpPr>
            <p:cNvPr id="5" name="Text Box 53">
              <a:extLst>
                <a:ext uri="{FF2B5EF4-FFF2-40B4-BE49-F238E27FC236}">
                  <a16:creationId xmlns:a16="http://schemas.microsoft.com/office/drawing/2014/main" id="{9FE2FBB7-6339-A743-AEF5-9F39E6781F40}"/>
                </a:ext>
              </a:extLst>
            </p:cNvPr>
            <p:cNvSpPr txBox="1"/>
            <p:nvPr/>
          </p:nvSpPr>
          <p:spPr>
            <a:xfrm>
              <a:off x="5410200" y="1231900"/>
              <a:ext cx="1841500" cy="444500"/>
            </a:xfrm>
            <a:prstGeom prst="round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17145" rIns="34290" bIns="17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30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Commoditization &amp; Aggregation of Environmental Services</a:t>
              </a:r>
              <a:endParaRPr lang="en-UG" sz="2000" b="1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FA23E02-32A0-664B-95CD-61BFF01237E0}"/>
                </a:ext>
              </a:extLst>
            </p:cNvPr>
            <p:cNvGrpSpPr/>
            <p:nvPr/>
          </p:nvGrpSpPr>
          <p:grpSpPr>
            <a:xfrm>
              <a:off x="0" y="0"/>
              <a:ext cx="10033000" cy="4848225"/>
              <a:chOff x="0" y="0"/>
              <a:chExt cx="10033000" cy="484822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1F7BBB3-1A82-5E48-8809-8A988586F553}"/>
                  </a:ext>
                </a:extLst>
              </p:cNvPr>
              <p:cNvGrpSpPr/>
              <p:nvPr/>
            </p:nvGrpSpPr>
            <p:grpSpPr>
              <a:xfrm>
                <a:off x="1911350" y="1193800"/>
                <a:ext cx="3149600" cy="1581150"/>
                <a:chOff x="1911350" y="1193800"/>
                <a:chExt cx="3149600" cy="1581150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23AB2090-E3D2-FA41-BB4C-F08A2E64A0A6}"/>
                    </a:ext>
                  </a:extLst>
                </p:cNvPr>
                <p:cNvGrpSpPr/>
                <p:nvPr/>
              </p:nvGrpSpPr>
              <p:grpSpPr>
                <a:xfrm>
                  <a:off x="1949450" y="1193800"/>
                  <a:ext cx="3111500" cy="1581150"/>
                  <a:chOff x="1949450" y="1193800"/>
                  <a:chExt cx="3111500" cy="1581150"/>
                </a:xfrm>
              </p:grpSpPr>
              <p:sp>
                <p:nvSpPr>
                  <p:cNvPr id="84" name="Text Box 47">
                    <a:extLst>
                      <a:ext uri="{FF2B5EF4-FFF2-40B4-BE49-F238E27FC236}">
                        <a16:creationId xmlns:a16="http://schemas.microsoft.com/office/drawing/2014/main" id="{4B514D0F-D07E-4243-8925-1430ABBFBE78}"/>
                      </a:ext>
                    </a:extLst>
                  </p:cNvPr>
                  <p:cNvSpPr txBox="1"/>
                  <p:nvPr/>
                </p:nvSpPr>
                <p:spPr>
                  <a:xfrm>
                    <a:off x="2654300" y="1193800"/>
                    <a:ext cx="2406650" cy="469900"/>
                  </a:xfrm>
                  <a:prstGeom prst="roundRect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34290" tIns="17145" rIns="34290" bIns="17145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6000"/>
                      </a:lnSpc>
                      <a:spcAft>
                        <a:spcPts val="300"/>
                      </a:spcAft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Landholder Engagements</a:t>
                    </a:r>
                    <a:endParaRPr lang="en-UG" dirty="0">
                      <a:ea typeface="MS Mincho" panose="02020609040205080304" pitchFamily="49" charset="-128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Connector: Elbow 88">
                    <a:extLst>
                      <a:ext uri="{FF2B5EF4-FFF2-40B4-BE49-F238E27FC236}">
                        <a16:creationId xmlns:a16="http://schemas.microsoft.com/office/drawing/2014/main" id="{2CDAC6B5-F1B7-0048-B283-849C6180BBA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949450" y="1447800"/>
                    <a:ext cx="717550" cy="679450"/>
                  </a:xfrm>
                  <a:prstGeom prst="bentConnector3">
                    <a:avLst>
                      <a:gd name="adj1" fmla="val 26106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nector: Elbow 89">
                    <a:extLst>
                      <a:ext uri="{FF2B5EF4-FFF2-40B4-BE49-F238E27FC236}">
                        <a16:creationId xmlns:a16="http://schemas.microsoft.com/office/drawing/2014/main" id="{37B695F7-B617-7D4E-99CB-29774D05040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968500" y="1454150"/>
                    <a:ext cx="673100" cy="1320800"/>
                  </a:xfrm>
                  <a:prstGeom prst="bentConnector3">
                    <a:avLst>
                      <a:gd name="adj1" fmla="val 25472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E1C256A3-BD31-A048-A2D2-014E664D776F}"/>
                    </a:ext>
                  </a:extLst>
                </p:cNvPr>
                <p:cNvCxnSpPr/>
                <p:nvPr/>
              </p:nvCxnSpPr>
              <p:spPr>
                <a:xfrm flipV="1">
                  <a:off x="1936750" y="2120900"/>
                  <a:ext cx="215900" cy="63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6F4A2E37-D9F6-8248-BC55-6158211C2F31}"/>
                    </a:ext>
                  </a:extLst>
                </p:cNvPr>
                <p:cNvCxnSpPr/>
                <p:nvPr/>
              </p:nvCxnSpPr>
              <p:spPr>
                <a:xfrm>
                  <a:off x="1911350" y="2762250"/>
                  <a:ext cx="215900" cy="63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8BE47AB-1523-5549-BB05-9877C4F42D45}"/>
                  </a:ext>
                </a:extLst>
              </p:cNvPr>
              <p:cNvGrpSpPr/>
              <p:nvPr/>
            </p:nvGrpSpPr>
            <p:grpSpPr>
              <a:xfrm>
                <a:off x="0" y="0"/>
                <a:ext cx="10033000" cy="4848225"/>
                <a:chOff x="0" y="0"/>
                <a:chExt cx="10033000" cy="484822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228D2E04-B7D1-9D4E-BD4E-D659FE188402}"/>
                    </a:ext>
                  </a:extLst>
                </p:cNvPr>
                <p:cNvGrpSpPr/>
                <p:nvPr/>
              </p:nvGrpSpPr>
              <p:grpSpPr>
                <a:xfrm>
                  <a:off x="5448300" y="1784350"/>
                  <a:ext cx="1905000" cy="2762250"/>
                  <a:chOff x="5448300" y="1784350"/>
                  <a:chExt cx="1905000" cy="2768600"/>
                </a:xfrm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1F72181F-DA14-5D4D-B36A-B87705B031CA}"/>
                      </a:ext>
                    </a:extLst>
                  </p:cNvPr>
                  <p:cNvSpPr/>
                  <p:nvPr/>
                </p:nvSpPr>
                <p:spPr>
                  <a:xfrm>
                    <a:off x="5448300" y="1784350"/>
                    <a:ext cx="1905000" cy="2768600"/>
                  </a:xfrm>
                  <a:prstGeom prst="rect">
                    <a:avLst/>
                  </a:prstGeom>
                  <a:ln w="3175">
                    <a:prstDash val="lgDashDotDot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34290" tIns="17145" rIns="34290" bIns="1714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2200"/>
                  </a:p>
                </p:txBody>
              </p: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AEC80302-37C2-DF49-923D-8D6C3605DA0C}"/>
                      </a:ext>
                    </a:extLst>
                  </p:cNvPr>
                  <p:cNvGrpSpPr/>
                  <p:nvPr/>
                </p:nvGrpSpPr>
                <p:grpSpPr>
                  <a:xfrm>
                    <a:off x="5499100" y="1883670"/>
                    <a:ext cx="1765300" cy="2554980"/>
                    <a:chOff x="5499100" y="1883670"/>
                    <a:chExt cx="1765300" cy="2554980"/>
                  </a:xfrm>
                </p:grpSpPr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id="{26C1F03C-F266-5A4E-9AEB-C10B96918A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99100" y="1883670"/>
                      <a:ext cx="1765300" cy="2554980"/>
                      <a:chOff x="5499100" y="1883670"/>
                      <a:chExt cx="1765300" cy="2554980"/>
                    </a:xfrm>
                  </p:grpSpPr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A947C426-8DDD-0548-B698-9A9721E2D1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99100" y="1883670"/>
                        <a:ext cx="1765300" cy="2554980"/>
                        <a:chOff x="5499100" y="1883670"/>
                        <a:chExt cx="1765300" cy="2554980"/>
                      </a:xfrm>
                    </p:grpSpPr>
                    <p:sp>
                      <p:nvSpPr>
                        <p:cNvPr id="74" name="Rectangle: Rounded Corners 77">
                          <a:extLst>
                            <a:ext uri="{FF2B5EF4-FFF2-40B4-BE49-F238E27FC236}">
                              <a16:creationId xmlns:a16="http://schemas.microsoft.com/office/drawing/2014/main" id="{AB7F51C2-0F14-7C4E-B6B5-65CD3F17A9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99100" y="1883670"/>
                          <a:ext cx="1752600" cy="292100"/>
                        </a:xfrm>
                        <a:prstGeom prst="round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34290" tIns="17145" rIns="34290" bIns="17145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700" dirty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Biophysical Assessments, Tech specs, certification, validation &amp; verification</a:t>
                          </a:r>
                          <a:endParaRPr lang="en-UG" dirty="0"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5" name="Rectangle: Rounded Corners 78">
                          <a:extLst>
                            <a:ext uri="{FF2B5EF4-FFF2-40B4-BE49-F238E27FC236}">
                              <a16:creationId xmlns:a16="http://schemas.microsoft.com/office/drawing/2014/main" id="{796DB384-EC70-F649-92A4-EB8C468BC2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11800" y="2286000"/>
                          <a:ext cx="1720850" cy="495300"/>
                        </a:xfrm>
                        <a:prstGeom prst="round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34290" tIns="17145" rIns="34290" bIns="17145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Business case development for Private sector investments – Off-setting, In-setting, Off-taking</a:t>
                          </a:r>
                          <a:endParaRPr lang="en-UG" sz="2000" dirty="0"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6" name="Rectangle: Rounded Corners 79">
                          <a:extLst>
                            <a:ext uri="{FF2B5EF4-FFF2-40B4-BE49-F238E27FC236}">
                              <a16:creationId xmlns:a16="http://schemas.microsoft.com/office/drawing/2014/main" id="{3E2D4E23-6899-534D-A82E-3B9E8C5033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30850" y="2908300"/>
                          <a:ext cx="1708150" cy="355600"/>
                        </a:xfrm>
                        <a:prstGeom prst="round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34290" tIns="17145" rIns="34290" bIns="17145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Commoditization and Aggregation of Accruing Environmental Services into Markit Registry</a:t>
                          </a:r>
                          <a:endParaRPr lang="en-UG" sz="2000" dirty="0"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7" name="Rectangle: Rounded Corners 80">
                          <a:extLst>
                            <a:ext uri="{FF2B5EF4-FFF2-40B4-BE49-F238E27FC236}">
                              <a16:creationId xmlns:a16="http://schemas.microsoft.com/office/drawing/2014/main" id="{03A2D7EA-38DB-804B-A36B-D2D96BE0FB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49900" y="3365500"/>
                          <a:ext cx="1682750" cy="368300"/>
                        </a:xfrm>
                        <a:prstGeom prst="round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34290" tIns="17145" rIns="34290" bIns="17145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Co-Benefits linked to the mobilization of Public Financing (other business lines)</a:t>
                          </a:r>
                          <a:endParaRPr lang="en-UG" sz="2000" dirty="0"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8" name="Rectangle: Rounded Corners 81">
                          <a:extLst>
                            <a:ext uri="{FF2B5EF4-FFF2-40B4-BE49-F238E27FC236}">
                              <a16:creationId xmlns:a16="http://schemas.microsoft.com/office/drawing/2014/main" id="{36491F4D-7284-D046-BADF-1698E5D493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68950" y="3848100"/>
                          <a:ext cx="1695450" cy="590550"/>
                        </a:xfrm>
                        <a:prstGeom prst="round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34290" tIns="17145" rIns="34290" bIns="17145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000" dirty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Using public financing to scale out (Geographically) &amp; Scale up</a:t>
                          </a:r>
                          <a:endParaRPr lang="en-UG" sz="2400" dirty="0"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9" name="Arrow: Down 82">
                          <a:extLst>
                            <a:ext uri="{FF2B5EF4-FFF2-40B4-BE49-F238E27FC236}">
                              <a16:creationId xmlns:a16="http://schemas.microsoft.com/office/drawing/2014/main" id="{CE8237AC-8D90-3E49-87C0-F486DC8DDF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78550" y="2184400"/>
                          <a:ext cx="374650" cy="203200"/>
                        </a:xfrm>
                        <a:prstGeom prst="downArrow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34290" tIns="17145" rIns="34290" bIns="17145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 sz="2200"/>
                        </a:p>
                      </p:txBody>
                    </p:sp>
                    <p:sp>
                      <p:nvSpPr>
                        <p:cNvPr id="80" name="Arrow: Down 83">
                          <a:extLst>
                            <a:ext uri="{FF2B5EF4-FFF2-40B4-BE49-F238E27FC236}">
                              <a16:creationId xmlns:a16="http://schemas.microsoft.com/office/drawing/2014/main" id="{56AB0C39-9185-7742-8207-59511C0F6E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72200" y="3244850"/>
                          <a:ext cx="336550" cy="177800"/>
                        </a:xfrm>
                        <a:prstGeom prst="downArrow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34290" tIns="17145" rIns="34290" bIns="17145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 sz="2200"/>
                        </a:p>
                      </p:txBody>
                    </p:sp>
                  </p:grpSp>
                  <p:sp>
                    <p:nvSpPr>
                      <p:cNvPr id="73" name="Arrow: Down 76">
                        <a:extLst>
                          <a:ext uri="{FF2B5EF4-FFF2-40B4-BE49-F238E27FC236}">
                            <a16:creationId xmlns:a16="http://schemas.microsoft.com/office/drawing/2014/main" id="{622B5ABC-CEBD-A141-993C-DE30A5B3A9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3950" y="2755900"/>
                        <a:ext cx="336550" cy="158750"/>
                      </a:xfrm>
                      <a:prstGeom prst="downArrow">
                        <a:avLst/>
                      </a:prstGeom>
                      <a:ln w="3175"/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34290" tIns="17145" rIns="34290" bIns="1714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 sz="2200"/>
                      </a:p>
                    </p:txBody>
                  </p:sp>
                </p:grpSp>
                <p:sp>
                  <p:nvSpPr>
                    <p:cNvPr id="71" name="Arrow: Down 74">
                      <a:extLst>
                        <a:ext uri="{FF2B5EF4-FFF2-40B4-BE49-F238E27FC236}">
                          <a16:creationId xmlns:a16="http://schemas.microsoft.com/office/drawing/2014/main" id="{513564F1-1B70-2E43-920C-C8C110BEB0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9500" y="3714750"/>
                      <a:ext cx="349250" cy="184150"/>
                    </a:xfrm>
                    <a:prstGeom prst="downArrow">
                      <a:avLst/>
                    </a:prstGeom>
                    <a:ln w="3175"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34290" tIns="17145" rIns="34290" bIns="1714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2200"/>
                    </a:p>
                  </p:txBody>
                </p:sp>
              </p:grp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1B45997E-9019-3A47-899E-0356A6BA669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0033000" cy="4848225"/>
                  <a:chOff x="0" y="0"/>
                  <a:chExt cx="10033000" cy="4848225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FC2DBA2F-019F-B44A-8006-69B4E7FC2B31}"/>
                      </a:ext>
                    </a:extLst>
                  </p:cNvPr>
                  <p:cNvGrpSpPr/>
                  <p:nvPr/>
                </p:nvGrpSpPr>
                <p:grpSpPr>
                  <a:xfrm>
                    <a:off x="1714500" y="342900"/>
                    <a:ext cx="3337716" cy="4171950"/>
                    <a:chOff x="1714500" y="342900"/>
                    <a:chExt cx="3337716" cy="4171950"/>
                  </a:xfrm>
                </p:grpSpPr>
                <p:pic>
                  <p:nvPicPr>
                    <p:cNvPr id="66" name="Picture 65">
                      <a:extLst>
                        <a:ext uri="{FF2B5EF4-FFF2-40B4-BE49-F238E27FC236}">
                          <a16:creationId xmlns:a16="http://schemas.microsoft.com/office/drawing/2014/main" id="{0DDDCDC8-E8C3-854B-9D19-157B8F19E82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48995" y="1778000"/>
                      <a:ext cx="2903221" cy="2736850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prstDash val="lgDashDotDot"/>
                    </a:ln>
                  </p:spPr>
                </p:pic>
                <p:cxnSp>
                  <p:nvCxnSpPr>
                    <p:cNvPr id="67" name="Connector: Elbow 70">
                      <a:extLst>
                        <a:ext uri="{FF2B5EF4-FFF2-40B4-BE49-F238E27FC236}">
                          <a16:creationId xmlns:a16="http://schemas.microsoft.com/office/drawing/2014/main" id="{7FE75405-E073-004C-8A54-B6752221ABB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714500" y="342900"/>
                      <a:ext cx="679450" cy="3517900"/>
                    </a:xfrm>
                    <a:prstGeom prst="bentConnector3">
                      <a:avLst>
                        <a:gd name="adj1" fmla="val 34112"/>
                      </a:avLst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7F8213CC-5B1E-CB47-933B-D6D7E3E610C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0033000" cy="4848225"/>
                    <a:chOff x="0" y="0"/>
                    <a:chExt cx="10033000" cy="4848225"/>
                  </a:xfrm>
                </p:grpSpPr>
                <p:cxnSp>
                  <p:nvCxnSpPr>
                    <p:cNvPr id="13" name="Connector: Elbow 16">
                      <a:extLst>
                        <a:ext uri="{FF2B5EF4-FFF2-40B4-BE49-F238E27FC236}">
                          <a16:creationId xmlns:a16="http://schemas.microsoft.com/office/drawing/2014/main" id="{33CDB0C2-3008-1249-8DDC-24F4C6D179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13000" y="482600"/>
                      <a:ext cx="298450" cy="869950"/>
                    </a:xfrm>
                    <a:prstGeom prst="bentConnector3">
                      <a:avLst>
                        <a:gd name="adj1" fmla="val 20213"/>
                      </a:avLst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D715A4B4-6F03-5A4B-BDBE-0BF7D4C1A9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10033000" cy="4848225"/>
                      <a:chOff x="0" y="0"/>
                      <a:chExt cx="10033000" cy="4848225"/>
                    </a:xfrm>
                  </p:grpSpPr>
                  <p:grpSp>
                    <p:nvGrpSpPr>
                      <p:cNvPr id="15" name="Group 14">
                        <a:extLst>
                          <a:ext uri="{FF2B5EF4-FFF2-40B4-BE49-F238E27FC236}">
                            <a16:creationId xmlns:a16="http://schemas.microsoft.com/office/drawing/2014/main" id="{65913B4B-D811-3243-ADA4-1F01815ECF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10033000" cy="4848225"/>
                        <a:chOff x="0" y="0"/>
                        <a:chExt cx="10033000" cy="4848225"/>
                      </a:xfrm>
                    </p:grpSpPr>
                    <p:grpSp>
                      <p:nvGrpSpPr>
                        <p:cNvPr id="34" name="Group 33">
                          <a:extLst>
                            <a:ext uri="{FF2B5EF4-FFF2-40B4-BE49-F238E27FC236}">
                              <a16:creationId xmlns:a16="http://schemas.microsoft.com/office/drawing/2014/main" id="{946EB643-2EA8-7442-87E8-6C47FCA6514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657600" y="361950"/>
                          <a:ext cx="5537200" cy="869950"/>
                          <a:chOff x="3657600" y="361950"/>
                          <a:chExt cx="5537200" cy="869950"/>
                        </a:xfrm>
                      </p:grpSpPr>
                      <p:cxnSp>
                        <p:nvCxnSpPr>
                          <p:cNvPr id="62" name="Connector: Elbow 65">
                            <a:extLst>
                              <a:ext uri="{FF2B5EF4-FFF2-40B4-BE49-F238E27FC236}">
                                <a16:creationId xmlns:a16="http://schemas.microsoft.com/office/drawing/2014/main" id="{8765FE1D-C587-D946-99F2-70216BA44B0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3657600" y="1047750"/>
                            <a:ext cx="2330450" cy="146050"/>
                          </a:xfrm>
                          <a:prstGeom prst="bentConnector3">
                            <a:avLst>
                              <a:gd name="adj1" fmla="val 9946"/>
                            </a:avLst>
                          </a:prstGeom>
                          <a:ln w="3175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3" name="Connector: Elbow 66">
                            <a:extLst>
                              <a:ext uri="{FF2B5EF4-FFF2-40B4-BE49-F238E27FC236}">
                                <a16:creationId xmlns:a16="http://schemas.microsoft.com/office/drawing/2014/main" id="{959B7249-D957-224D-B27B-5EC2223D21F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5702300" y="1047750"/>
                            <a:ext cx="2844800" cy="184150"/>
                          </a:xfrm>
                          <a:prstGeom prst="bentConnector3">
                            <a:avLst>
                              <a:gd name="adj1" fmla="val 8705"/>
                            </a:avLst>
                          </a:prstGeom>
                          <a:ln w="3175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" name="Connector: Elbow 67">
                            <a:extLst>
                              <a:ext uri="{FF2B5EF4-FFF2-40B4-BE49-F238E27FC236}">
                                <a16:creationId xmlns:a16="http://schemas.microsoft.com/office/drawing/2014/main" id="{5C04E632-7AEA-914D-B8F3-27B4187E8BE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8204200" y="1047751"/>
                            <a:ext cx="990600" cy="133349"/>
                          </a:xfrm>
                          <a:prstGeom prst="bentConnector3">
                            <a:avLst>
                              <a:gd name="adj1" fmla="val 27564"/>
                            </a:avLst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" name="Connector: Elbow 68">
                            <a:extLst>
                              <a:ext uri="{FF2B5EF4-FFF2-40B4-BE49-F238E27FC236}">
                                <a16:creationId xmlns:a16="http://schemas.microsoft.com/office/drawing/2014/main" id="{C6FB7838-5AC1-834D-9C3C-EB44599CFD2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rot="10800000">
                            <a:off x="6388100" y="361950"/>
                            <a:ext cx="2508250" cy="685800"/>
                          </a:xfrm>
                          <a:prstGeom prst="bentConnector3">
                            <a:avLst>
                              <a:gd name="adj1" fmla="val -10253"/>
                            </a:avLst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7D331971-AED0-B240-9316-4779C0CBBA8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0"/>
                          <a:ext cx="5416550" cy="4737100"/>
                          <a:chOff x="0" y="0"/>
                          <a:chExt cx="5416550" cy="4737100"/>
                        </a:xfrm>
                      </p:grpSpPr>
                      <p:grpSp>
                        <p:nvGrpSpPr>
                          <p:cNvPr id="41" name="Group 40">
                            <a:extLst>
                              <a:ext uri="{FF2B5EF4-FFF2-40B4-BE49-F238E27FC236}">
                                <a16:creationId xmlns:a16="http://schemas.microsoft.com/office/drawing/2014/main" id="{D66EE8F3-9123-FA4F-A2FA-D0FCD3D02BA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0" y="0"/>
                            <a:ext cx="5416550" cy="4737100"/>
                            <a:chOff x="0" y="0"/>
                            <a:chExt cx="5416550" cy="4737100"/>
                          </a:xfrm>
                        </p:grpSpPr>
                        <p:grpSp>
                          <p:nvGrpSpPr>
                            <p:cNvPr id="43" name="Group 42">
                              <a:extLst>
                                <a:ext uri="{FF2B5EF4-FFF2-40B4-BE49-F238E27FC236}">
                                  <a16:creationId xmlns:a16="http://schemas.microsoft.com/office/drawing/2014/main" id="{CBB11DA9-C818-4B4C-B514-AC5C9215CD5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1949450" cy="4256422"/>
                              <a:chOff x="0" y="0"/>
                              <a:chExt cx="1949450" cy="4256422"/>
                            </a:xfrm>
                          </p:grpSpPr>
                          <p:grpSp>
                            <p:nvGrpSpPr>
                              <p:cNvPr id="46" name="Group 45">
                                <a:extLst>
                                  <a:ext uri="{FF2B5EF4-FFF2-40B4-BE49-F238E27FC236}">
                                    <a16:creationId xmlns:a16="http://schemas.microsoft.com/office/drawing/2014/main" id="{A4FD81A1-E52A-DA42-B43C-4C44E92315D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1835150" cy="4256422"/>
                                <a:chOff x="0" y="0"/>
                                <a:chExt cx="1835150" cy="4256422"/>
                              </a:xfrm>
                            </p:grpSpPr>
                            <p:sp>
                              <p:nvSpPr>
                                <p:cNvPr id="51" name="Text Box 1">
                                  <a:extLst>
                                    <a:ext uri="{FF2B5EF4-FFF2-40B4-BE49-F238E27FC236}">
                                      <a16:creationId xmlns:a16="http://schemas.microsoft.com/office/drawing/2014/main" id="{69C73D5A-49B8-E348-9D8D-67172AA14BC0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0" y="0"/>
                                  <a:ext cx="1835150" cy="812800"/>
                                </a:xfrm>
                                <a:prstGeom prst="roundRect">
                                  <a:avLst/>
                                </a:prstGeom>
                                <a:ln w="3175"/>
                              </p:spPr>
                              <p:style>
                                <a:lnRef idx="2">
                                  <a:schemeClr val="accent2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accent2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ot="0" spcFirstLastPara="0" vert="horz" wrap="square" lIns="34290" tIns="17145" rIns="34290" bIns="17145" numCol="1" spcCol="0" rtlCol="0" fromWordArt="0" anchor="t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06000"/>
                                    </a:lnSpc>
                                    <a:spcAft>
                                      <a:spcPts val="300"/>
                                    </a:spcAft>
                                  </a:pPr>
                                  <a:r>
                                    <a:rPr lang="en-US" sz="1200" dirty="0">
                                      <a:solidFill>
                                        <a:srgbClr val="000000"/>
                                      </a:solidFill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Landscape Restoration as a Business – Transforming Smallholder Investment Horizons</a:t>
                                  </a:r>
                                  <a:endParaRPr lang="en-UG" dirty="0"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52" name="Group 51">
                                  <a:extLst>
                                    <a:ext uri="{FF2B5EF4-FFF2-40B4-BE49-F238E27FC236}">
                                      <a16:creationId xmlns:a16="http://schemas.microsoft.com/office/drawing/2014/main" id="{8B679900-A316-A444-8836-80D6E1F1B8A1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42900" y="1060450"/>
                                  <a:ext cx="1460500" cy="3195972"/>
                                  <a:chOff x="342900" y="1060450"/>
                                  <a:chExt cx="1460500" cy="3195972"/>
                                </a:xfrm>
                              </p:grpSpPr>
                              <p:sp>
                                <p:nvSpPr>
                                  <p:cNvPr id="53" name="Rectangle: Rounded Corners 56">
                                    <a:extLst>
                                      <a:ext uri="{FF2B5EF4-FFF2-40B4-BE49-F238E27FC236}">
                                        <a16:creationId xmlns:a16="http://schemas.microsoft.com/office/drawing/2014/main" id="{7A5AF4BB-1537-904B-8331-C21DA3E42CFB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342900" y="1060450"/>
                                    <a:ext cx="1460500" cy="577850"/>
                                  </a:xfrm>
                                  <a:prstGeom prst="roundRect">
                                    <a:avLst/>
                                  </a:prstGeom>
                                  <a:ln w="3175"/>
                                </p:spPr>
                                <p:style>
                                  <a:lnRef idx="2">
                                    <a:schemeClr val="accent2"/>
                                  </a:lnRef>
                                  <a:fillRef idx="1">
                                    <a:schemeClr val="lt1"/>
                                  </a:fillRef>
                                  <a:effectRef idx="0">
                                    <a:schemeClr val="accent2"/>
                                  </a:effectRef>
                                  <a:fontRef idx="minor">
                                    <a:schemeClr val="dk1"/>
                                  </a:fontRef>
                                </p:style>
                                <p:txBody>
                                  <a:bodyPr rot="0" spcFirstLastPara="0" vert="horz" wrap="square" lIns="34290" tIns="17145" rIns="34290" bIns="17145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06000"/>
                                      </a:lnSpc>
                                      <a:spcAft>
                                        <a:spcPts val="300"/>
                                      </a:spcAft>
                                    </a:pPr>
                                    <a:r>
                                      <a:rPr lang="en-US" sz="1000" dirty="0">
                                        <a:solidFill>
                                          <a:srgbClr val="000000"/>
                                        </a:solidFill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Blended Financing to De-Risk Landscape restoration</a:t>
                                    </a:r>
                                    <a:endParaRPr lang="en-UG" sz="2200" dirty="0"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4" name="Rectangle: Rounded Corners 57">
                                    <a:extLst>
                                      <a:ext uri="{FF2B5EF4-FFF2-40B4-BE49-F238E27FC236}">
                                        <a16:creationId xmlns:a16="http://schemas.microsoft.com/office/drawing/2014/main" id="{FCF090D8-C5CA-E747-9020-E349BFA3429A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819150" y="1903616"/>
                                    <a:ext cx="825500" cy="514350"/>
                                  </a:xfrm>
                                  <a:prstGeom prst="roundRect">
                                    <a:avLst/>
                                  </a:prstGeom>
                                  <a:ln w="3175"/>
                                </p:spPr>
                                <p:style>
                                  <a:lnRef idx="2">
                                    <a:schemeClr val="accent2"/>
                                  </a:lnRef>
                                  <a:fillRef idx="1">
                                    <a:schemeClr val="lt1"/>
                                  </a:fillRef>
                                  <a:effectRef idx="0">
                                    <a:schemeClr val="accent2"/>
                                  </a:effectRef>
                                  <a:fontRef idx="minor">
                                    <a:schemeClr val="dk1"/>
                                  </a:fontRef>
                                </p:style>
                                <p:txBody>
                                  <a:bodyPr rot="0" spcFirstLastPara="0" vert="horz" wrap="square" lIns="34290" tIns="17145" rIns="34290" bIns="17145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06000"/>
                                      </a:lnSpc>
                                      <a:spcAft>
                                        <a:spcPts val="300"/>
                                      </a:spcAft>
                                    </a:pPr>
                                    <a:r>
                                      <a:rPr lang="en-US" sz="900">
                                        <a:solidFill>
                                          <a:srgbClr val="000000"/>
                                        </a:solidFill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Community Financing</a:t>
                                    </a:r>
                                    <a:endParaRPr lang="en-UG" sz="2000"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cxnSp>
                                <p:nvCxnSpPr>
                                  <p:cNvPr id="55" name="Connector: Elbow 58">
                                    <a:extLst>
                                      <a:ext uri="{FF2B5EF4-FFF2-40B4-BE49-F238E27FC236}">
                                        <a16:creationId xmlns:a16="http://schemas.microsoft.com/office/drawing/2014/main" id="{4137D90D-7397-E543-9878-F6BB8A01A2DC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495300" y="1638300"/>
                                    <a:ext cx="457200" cy="571500"/>
                                  </a:xfrm>
                                  <a:prstGeom prst="bentConnector3">
                                    <a:avLst>
                                      <a:gd name="adj1" fmla="val 31944"/>
                                    </a:avLst>
                                  </a:prstGeom>
                                  <a:ln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2"/>
                                  </a:lnRef>
                                  <a:fillRef idx="0">
                                    <a:schemeClr val="accent2"/>
                                  </a:fillRef>
                                  <a:effectRef idx="0">
                                    <a:schemeClr val="accent2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56" name="Rectangle: Rounded Corners 59">
                                    <a:extLst>
                                      <a:ext uri="{FF2B5EF4-FFF2-40B4-BE49-F238E27FC236}">
                                        <a16:creationId xmlns:a16="http://schemas.microsoft.com/office/drawing/2014/main" id="{24C31E94-1A22-DD4A-9DCD-721B5134D889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74700" y="2476500"/>
                                    <a:ext cx="889000" cy="590550"/>
                                  </a:xfrm>
                                  <a:prstGeom prst="roundRect">
                                    <a:avLst/>
                                  </a:prstGeom>
                                  <a:ln w="3175"/>
                                </p:spPr>
                                <p:style>
                                  <a:lnRef idx="2">
                                    <a:schemeClr val="accent2"/>
                                  </a:lnRef>
                                  <a:fillRef idx="1">
                                    <a:schemeClr val="lt1"/>
                                  </a:fillRef>
                                  <a:effectRef idx="0">
                                    <a:schemeClr val="accent2"/>
                                  </a:effectRef>
                                  <a:fontRef idx="minor">
                                    <a:schemeClr val="dk1"/>
                                  </a:fontRef>
                                </p:style>
                                <p:txBody>
                                  <a:bodyPr rot="0" spcFirstLastPara="0" vert="horz" wrap="square" lIns="34290" tIns="17145" rIns="34290" bIns="17145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06000"/>
                                      </a:lnSpc>
                                      <a:spcAft>
                                        <a:spcPts val="300"/>
                                      </a:spcAft>
                                    </a:pPr>
                                    <a:r>
                                      <a:rPr lang="en-US" sz="900">
                                        <a:solidFill>
                                          <a:srgbClr val="000000"/>
                                        </a:solidFill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ECOTRUST Internal Revenue</a:t>
                                    </a:r>
                                    <a:endParaRPr lang="en-UG" sz="2000"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7" name="Rectangle: Rounded Corners 60">
                                    <a:extLst>
                                      <a:ext uri="{FF2B5EF4-FFF2-40B4-BE49-F238E27FC236}">
                                        <a16:creationId xmlns:a16="http://schemas.microsoft.com/office/drawing/2014/main" id="{0A97CD50-86A4-A243-872F-F6D00BD11A2B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68350" y="3162300"/>
                                    <a:ext cx="914400" cy="514350"/>
                                  </a:xfrm>
                                  <a:prstGeom prst="roundRect">
                                    <a:avLst/>
                                  </a:prstGeom>
                                  <a:ln w="3175"/>
                                </p:spPr>
                                <p:style>
                                  <a:lnRef idx="2">
                                    <a:schemeClr val="accent2"/>
                                  </a:lnRef>
                                  <a:fillRef idx="1">
                                    <a:schemeClr val="lt1"/>
                                  </a:fillRef>
                                  <a:effectRef idx="0">
                                    <a:schemeClr val="accent2"/>
                                  </a:effectRef>
                                  <a:fontRef idx="minor">
                                    <a:schemeClr val="dk1"/>
                                  </a:fontRef>
                                </p:style>
                                <p:txBody>
                                  <a:bodyPr rot="0" spcFirstLastPara="0" vert="horz" wrap="square" lIns="34290" tIns="17145" rIns="34290" bIns="17145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06000"/>
                                      </a:lnSpc>
                                      <a:spcAft>
                                        <a:spcPts val="300"/>
                                      </a:spcAft>
                                    </a:pPr>
                                    <a:r>
                                      <a:rPr lang="en-US" sz="800">
                                        <a:solidFill>
                                          <a:srgbClr val="000000"/>
                                        </a:solidFill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Public/Donor Financing</a:t>
                                    </a:r>
                                    <a:endParaRPr lang="en-UG"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8" name="Rectangle: Rounded Corners 61">
                                    <a:extLst>
                                      <a:ext uri="{FF2B5EF4-FFF2-40B4-BE49-F238E27FC236}">
                                        <a16:creationId xmlns:a16="http://schemas.microsoft.com/office/drawing/2014/main" id="{7C1556A1-0992-7843-8240-9AF887A292A9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36600" y="3742072"/>
                                    <a:ext cx="990600" cy="514350"/>
                                  </a:xfrm>
                                  <a:prstGeom prst="roundRect">
                                    <a:avLst/>
                                  </a:prstGeom>
                                  <a:ln w="3175"/>
                                </p:spPr>
                                <p:style>
                                  <a:lnRef idx="2">
                                    <a:schemeClr val="accent2"/>
                                  </a:lnRef>
                                  <a:fillRef idx="1">
                                    <a:schemeClr val="lt1"/>
                                  </a:fillRef>
                                  <a:effectRef idx="0">
                                    <a:schemeClr val="accent2"/>
                                  </a:effectRef>
                                  <a:fontRef idx="minor">
                                    <a:schemeClr val="dk1"/>
                                  </a:fontRef>
                                </p:style>
                                <p:txBody>
                                  <a:bodyPr rot="0" spcFirstLastPara="0" vert="horz" wrap="square" lIns="34290" tIns="17145" rIns="34290" bIns="17145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06000"/>
                                      </a:lnSpc>
                                      <a:spcAft>
                                        <a:spcPts val="300"/>
                                      </a:spcAft>
                                    </a:pPr>
                                    <a:r>
                                      <a:rPr lang="en-US" sz="800">
                                        <a:solidFill>
                                          <a:srgbClr val="000000"/>
                                        </a:solidFill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Private Sector Financing</a:t>
                                    </a:r>
                                    <a:endParaRPr lang="en-UG"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cxnSp>
                                <p:nvCxnSpPr>
                                  <p:cNvPr id="59" name="Connector: Elbow 62">
                                    <a:extLst>
                                      <a:ext uri="{FF2B5EF4-FFF2-40B4-BE49-F238E27FC236}">
                                        <a16:creationId xmlns:a16="http://schemas.microsoft.com/office/drawing/2014/main" id="{348A3D42-0CB4-DC4C-9721-20008A6422C2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533400" y="1638300"/>
                                    <a:ext cx="374650" cy="1098550"/>
                                  </a:xfrm>
                                  <a:prstGeom prst="bentConnector3">
                                    <a:avLst>
                                      <a:gd name="adj1" fmla="val 27966"/>
                                    </a:avLst>
                                  </a:prstGeom>
                                  <a:ln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2"/>
                                  </a:lnRef>
                                  <a:fillRef idx="0">
                                    <a:schemeClr val="accent2"/>
                                  </a:fillRef>
                                  <a:effectRef idx="0">
                                    <a:schemeClr val="accent2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60" name="Connector: Elbow 63">
                                    <a:extLst>
                                      <a:ext uri="{FF2B5EF4-FFF2-40B4-BE49-F238E27FC236}">
                                        <a16:creationId xmlns:a16="http://schemas.microsoft.com/office/drawing/2014/main" id="{0AC6FB04-B57F-644D-9EBF-BFCF8F7F2FF0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469900" y="1638300"/>
                                    <a:ext cx="393700" cy="1689100"/>
                                  </a:xfrm>
                                  <a:prstGeom prst="bentConnector3">
                                    <a:avLst>
                                      <a:gd name="adj1" fmla="val 43548"/>
                                    </a:avLst>
                                  </a:prstGeom>
                                  <a:ln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2"/>
                                  </a:lnRef>
                                  <a:fillRef idx="0">
                                    <a:schemeClr val="accent2"/>
                                  </a:fillRef>
                                  <a:effectRef idx="0">
                                    <a:schemeClr val="accent2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61" name="Connector: Elbow 64">
                                    <a:extLst>
                                      <a:ext uri="{FF2B5EF4-FFF2-40B4-BE49-F238E27FC236}">
                                        <a16:creationId xmlns:a16="http://schemas.microsoft.com/office/drawing/2014/main" id="{DEC343C2-0EB2-DB4F-ACB8-D10EED88AE6D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431800" y="1638300"/>
                                    <a:ext cx="425450" cy="2241550"/>
                                  </a:xfrm>
                                  <a:prstGeom prst="bentConnector3">
                                    <a:avLst>
                                      <a:gd name="adj1" fmla="val 48507"/>
                                    </a:avLst>
                                  </a:prstGeom>
                                  <a:ln w="3175"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2"/>
                                  </a:lnRef>
                                  <a:fillRef idx="0">
                                    <a:schemeClr val="accent2"/>
                                  </a:fillRef>
                                  <a:effectRef idx="0">
                                    <a:schemeClr val="accent2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  <p:grpSp>
                            <p:nvGrpSpPr>
                              <p:cNvPr id="47" name="Group 46">
                                <a:extLst>
                                  <a:ext uri="{FF2B5EF4-FFF2-40B4-BE49-F238E27FC236}">
                                    <a16:creationId xmlns:a16="http://schemas.microsoft.com/office/drawing/2014/main" id="{8C891070-C5EE-3A41-B2CB-705DF3B8D5E9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644650" y="2127250"/>
                                <a:ext cx="304800" cy="1212850"/>
                                <a:chOff x="1644650" y="2127250"/>
                                <a:chExt cx="304800" cy="1212850"/>
                              </a:xfrm>
                            </p:grpSpPr>
                            <p:cxnSp>
                              <p:nvCxnSpPr>
                                <p:cNvPr id="48" name="Straight Arrow Connector 47">
                                  <a:extLst>
                                    <a:ext uri="{FF2B5EF4-FFF2-40B4-BE49-F238E27FC236}">
                                      <a16:creationId xmlns:a16="http://schemas.microsoft.com/office/drawing/2014/main" id="{3CA94093-75ED-E045-973A-795A9E2DB53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644650" y="2127250"/>
                                  <a:ext cx="279400" cy="0"/>
                                </a:xfrm>
                                <a:prstGeom prst="straightConnector1">
                                  <a:avLst/>
                                </a:prstGeom>
                                <a:ln w="3175"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2"/>
                                </a:lnRef>
                                <a:fillRef idx="0">
                                  <a:schemeClr val="accent2"/>
                                </a:fillRef>
                                <a:effectRef idx="0">
                                  <a:schemeClr val="accent2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9" name="Straight Arrow Connector 48">
                                  <a:extLst>
                                    <a:ext uri="{FF2B5EF4-FFF2-40B4-BE49-F238E27FC236}">
                                      <a16:creationId xmlns:a16="http://schemas.microsoft.com/office/drawing/2014/main" id="{D1B6BB2D-C836-114B-B2CB-6F94D067C8F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644650" y="2774950"/>
                                  <a:ext cx="298450" cy="0"/>
                                </a:xfrm>
                                <a:prstGeom prst="straightConnector1">
                                  <a:avLst/>
                                </a:prstGeom>
                                <a:ln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2"/>
                                </a:lnRef>
                                <a:fillRef idx="0">
                                  <a:schemeClr val="accent2"/>
                                </a:fillRef>
                                <a:effectRef idx="0">
                                  <a:schemeClr val="accent2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0" name="Straight Arrow Connector 49">
                                  <a:extLst>
                                    <a:ext uri="{FF2B5EF4-FFF2-40B4-BE49-F238E27FC236}">
                                      <a16:creationId xmlns:a16="http://schemas.microsoft.com/office/drawing/2014/main" id="{0B8FC38A-3270-E147-AF3D-FDFDD74DB42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 flipV="1">
                                  <a:off x="1651000" y="3333750"/>
                                  <a:ext cx="298450" cy="6350"/>
                                </a:xfrm>
                                <a:prstGeom prst="straightConnector1">
                                  <a:avLst/>
                                </a:prstGeom>
                                <a:ln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2"/>
                                </a:lnRef>
                                <a:fillRef idx="0">
                                  <a:schemeClr val="accent2"/>
                                </a:fillRef>
                                <a:effectRef idx="0">
                                  <a:schemeClr val="accent2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cxnSp>
                          <p:nvCxnSpPr>
                            <p:cNvPr id="44" name="Connector: Elbow 47">
                              <a:extLst>
                                <a:ext uri="{FF2B5EF4-FFF2-40B4-BE49-F238E27FC236}">
                                  <a16:creationId xmlns:a16="http://schemas.microsoft.com/office/drawing/2014/main" id="{9D1BD01F-EB1C-5F4C-BB4A-37CB40828FBD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1663700" y="3441700"/>
                              <a:ext cx="3409950" cy="1289050"/>
                            </a:xfrm>
                            <a:prstGeom prst="bentConnector3">
                              <a:avLst>
                                <a:gd name="adj1" fmla="val 12384"/>
                              </a:avLst>
                            </a:prstGeom>
                            <a:ln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5" name="Connector: Elbow 48">
                              <a:extLst>
                                <a:ext uri="{FF2B5EF4-FFF2-40B4-BE49-F238E27FC236}">
                                  <a16:creationId xmlns:a16="http://schemas.microsoft.com/office/drawing/2014/main" id="{0FE23EA1-5FEC-4E43-8E9D-9FEC2B701782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5035550" y="1409700"/>
                              <a:ext cx="381000" cy="3327400"/>
                            </a:xfrm>
                            <a:prstGeom prst="bentConnector3">
                              <a:avLst>
                                <a:gd name="adj1" fmla="val 60000"/>
                              </a:avLst>
                            </a:prstGeom>
                            <a:ln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42" name="Connector: Elbow 45">
                            <a:extLst>
                              <a:ext uri="{FF2B5EF4-FFF2-40B4-BE49-F238E27FC236}">
                                <a16:creationId xmlns:a16="http://schemas.microsoft.com/office/drawing/2014/main" id="{C2423FD8-2C75-BA40-946A-97DC8548EDA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1936750" y="1454150"/>
                            <a:ext cx="692150" cy="1885950"/>
                          </a:xfrm>
                          <a:prstGeom prst="bentConnector3">
                            <a:avLst>
                              <a:gd name="adj1" fmla="val 28899"/>
                            </a:avLst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36" name="Group 35">
                          <a:extLst>
                            <a:ext uri="{FF2B5EF4-FFF2-40B4-BE49-F238E27FC236}">
                              <a16:creationId xmlns:a16="http://schemas.microsoft.com/office/drawing/2014/main" id="{42BA028E-293C-6B48-9E37-CDCECC442BC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27200" y="1181100"/>
                          <a:ext cx="8305800" cy="3667125"/>
                          <a:chOff x="1727200" y="1181100"/>
                          <a:chExt cx="8305800" cy="3667125"/>
                        </a:xfrm>
                      </p:grpSpPr>
                      <p:sp>
                        <p:nvSpPr>
                          <p:cNvPr id="37" name="Text Box 55">
                            <a:extLst>
                              <a:ext uri="{FF2B5EF4-FFF2-40B4-BE49-F238E27FC236}">
                                <a16:creationId xmlns:a16="http://schemas.microsoft.com/office/drawing/2014/main" id="{53FFB3EC-4D00-1B44-A6AF-D31E50A41A2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861300" y="1181100"/>
                            <a:ext cx="2171700" cy="400050"/>
                          </a:xfrm>
                          <a:prstGeom prst="round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34290" tIns="17145" rIns="34290" bIns="17145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6000"/>
                              </a:lnSpc>
                              <a:spcAft>
                                <a:spcPts val="300"/>
                              </a:spcAft>
                            </a:pPr>
                            <a:r>
                              <a:rPr lang="en-US" sz="900" dirty="0">
                                <a:solidFill>
                                  <a:srgbClr val="000000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Trust Fund management Sales and Payments</a:t>
                            </a:r>
                            <a:endParaRPr lang="en-UG" sz="2000" dirty="0">
                              <a:ea typeface="MS Mincho" panose="02020609040205080304" pitchFamily="49" charset="-128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38" name="Connector: Elbow 41">
                            <a:extLst>
                              <a:ext uri="{FF2B5EF4-FFF2-40B4-BE49-F238E27FC236}">
                                <a16:creationId xmlns:a16="http://schemas.microsoft.com/office/drawing/2014/main" id="{82FA5D07-1688-6A4E-9069-9971537852B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727200" y="3999247"/>
                            <a:ext cx="5734050" cy="848978"/>
                          </a:xfrm>
                          <a:prstGeom prst="bentConnector3">
                            <a:avLst>
                              <a:gd name="adj1" fmla="val 3267"/>
                            </a:avLst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Connector: Elbow 42">
                            <a:extLst>
                              <a:ext uri="{FF2B5EF4-FFF2-40B4-BE49-F238E27FC236}">
                                <a16:creationId xmlns:a16="http://schemas.microsoft.com/office/drawing/2014/main" id="{1F5B5DE9-AE80-6140-B54F-D2197851009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rot="5400000" flipH="1" flipV="1">
                            <a:off x="5921376" y="2908301"/>
                            <a:ext cx="3467100" cy="412748"/>
                          </a:xfrm>
                          <a:prstGeom prst="bentConnector2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Straight Arrow Connector 39">
                            <a:extLst>
                              <a:ext uri="{FF2B5EF4-FFF2-40B4-BE49-F238E27FC236}">
                                <a16:creationId xmlns:a16="http://schemas.microsoft.com/office/drawing/2014/main" id="{0222F465-B112-2443-8E80-6EDCA211C94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943100" y="3340100"/>
                            <a:ext cx="209550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16" name="Group 15">
                        <a:extLst>
                          <a:ext uri="{FF2B5EF4-FFF2-40B4-BE49-F238E27FC236}">
                            <a16:creationId xmlns:a16="http://schemas.microsoft.com/office/drawing/2014/main" id="{E3A111E5-9230-5E41-9B36-17DAD38F2D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87600" y="209550"/>
                        <a:ext cx="6667500" cy="1694066"/>
                        <a:chOff x="2387600" y="209550"/>
                        <a:chExt cx="6667500" cy="1694066"/>
                      </a:xfrm>
                    </p:grpSpPr>
                    <p:grpSp>
                      <p:nvGrpSpPr>
                        <p:cNvPr id="17" name="Group 16">
                          <a:extLst>
                            <a:ext uri="{FF2B5EF4-FFF2-40B4-BE49-F238E27FC236}">
                              <a16:creationId xmlns:a16="http://schemas.microsoft.com/office/drawing/2014/main" id="{1623BAB7-5560-1344-BF49-FA0C6FDEFF3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87600" y="209550"/>
                          <a:ext cx="4032250" cy="774653"/>
                          <a:chOff x="2387600" y="209550"/>
                          <a:chExt cx="4032250" cy="774653"/>
                        </a:xfrm>
                      </p:grpSpPr>
                      <p:sp>
                        <p:nvSpPr>
                          <p:cNvPr id="21" name="Rectangle: Rounded Corners 24">
                            <a:extLst>
                              <a:ext uri="{FF2B5EF4-FFF2-40B4-BE49-F238E27FC236}">
                                <a16:creationId xmlns:a16="http://schemas.microsoft.com/office/drawing/2014/main" id="{A8E64B01-B4D8-0343-BD32-0964B3F861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387600" y="209550"/>
                            <a:ext cx="4032250" cy="285750"/>
                          </a:xfrm>
                          <a:prstGeom prst="round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34290" tIns="17145" rIns="34290" bIns="17145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6000"/>
                              </a:lnSpc>
                              <a:spcAft>
                                <a:spcPts val="300"/>
                              </a:spcAft>
                            </a:pPr>
                            <a:r>
                              <a:rPr lang="en-US" sz="900" dirty="0" err="1">
                                <a:solidFill>
                                  <a:schemeClr val="tx1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Programmes</a:t>
                            </a:r>
                            <a:r>
                              <a:rPr lang="en-US" sz="900" dirty="0">
                                <a:solidFill>
                                  <a:schemeClr val="tx1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 of Activities</a:t>
                            </a:r>
                            <a:endParaRPr lang="en-UG" sz="2400" dirty="0">
                              <a:solidFill>
                                <a:schemeClr val="tx1"/>
                              </a:solidFill>
                              <a:ea typeface="MS Mincho" panose="02020609040205080304" pitchFamily="49" charset="-128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2" name="Group 21">
                            <a:extLst>
                              <a:ext uri="{FF2B5EF4-FFF2-40B4-BE49-F238E27FC236}">
                                <a16:creationId xmlns:a16="http://schemas.microsoft.com/office/drawing/2014/main" id="{74BEDBD4-0EEA-EB4D-AA54-D527A86864A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577965" y="488950"/>
                            <a:ext cx="3763276" cy="495253"/>
                            <a:chOff x="2577965" y="488950"/>
                            <a:chExt cx="3763276" cy="495253"/>
                          </a:xfrm>
                        </p:grpSpPr>
                        <p:sp>
                          <p:nvSpPr>
                            <p:cNvPr id="23" name="Rectangle: Rounded Corners 26">
                              <a:extLst>
                                <a:ext uri="{FF2B5EF4-FFF2-40B4-BE49-F238E27FC236}">
                                  <a16:creationId xmlns:a16="http://schemas.microsoft.com/office/drawing/2014/main" id="{6ABB62C5-FF87-9540-891C-842BA971701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577965" y="666703"/>
                              <a:ext cx="647666" cy="317500"/>
                            </a:xfrm>
                            <a:prstGeom prst="round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34290" tIns="17145" rIns="34290" bIns="17145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>
                                <a:lnSpc>
                                  <a:spcPct val="106000"/>
                                </a:lnSpc>
                                <a:spcAft>
                                  <a:spcPts val="300"/>
                                </a:spcAft>
                              </a:pPr>
                              <a:r>
                                <a:rPr lang="en-US" sz="900" dirty="0">
                                  <a:solidFill>
                                    <a:srgbClr val="000000"/>
                                  </a:solidFill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Queen Elizabeth</a:t>
                              </a:r>
                              <a:endParaRPr lang="en-UG" dirty="0"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" name="Rectangle: Rounded Corners 27">
                              <a:extLst>
                                <a:ext uri="{FF2B5EF4-FFF2-40B4-BE49-F238E27FC236}">
                                  <a16:creationId xmlns:a16="http://schemas.microsoft.com/office/drawing/2014/main" id="{BC4F9215-A745-E940-9997-A1D13678E6C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285332" y="654003"/>
                              <a:ext cx="651356" cy="317500"/>
                            </a:xfrm>
                            <a:prstGeom prst="round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34290" tIns="17145" rIns="34290" bIns="17145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>
                                <a:lnSpc>
                                  <a:spcPct val="106000"/>
                                </a:lnSpc>
                                <a:spcAft>
                                  <a:spcPts val="300"/>
                                </a:spcAft>
                              </a:pPr>
                              <a:r>
                                <a:rPr lang="en-US" sz="900">
                                  <a:solidFill>
                                    <a:srgbClr val="000000"/>
                                  </a:solidFill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Budongo / Bugoma</a:t>
                              </a:r>
                              <a:endParaRPr lang="en-UG"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" name="Rectangle: Rounded Corners 28">
                              <a:extLst>
                                <a:ext uri="{FF2B5EF4-FFF2-40B4-BE49-F238E27FC236}">
                                  <a16:creationId xmlns:a16="http://schemas.microsoft.com/office/drawing/2014/main" id="{5C39EDCD-080C-B44B-84BA-ED006C20A88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982777" y="647560"/>
                              <a:ext cx="633008" cy="317500"/>
                            </a:xfrm>
                            <a:prstGeom prst="round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34290" tIns="17145" rIns="34290" bIns="17145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>
                                <a:lnSpc>
                                  <a:spcPct val="106000"/>
                                </a:lnSpc>
                                <a:spcAft>
                                  <a:spcPts val="300"/>
                                </a:spcAft>
                              </a:pPr>
                              <a:r>
                                <a:rPr lang="en-US" sz="900">
                                  <a:solidFill>
                                    <a:srgbClr val="000000"/>
                                  </a:solidFill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Rwenzori</a:t>
                              </a:r>
                              <a:endParaRPr lang="en-UG"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" name="Rectangle: Rounded Corners 29">
                              <a:extLst>
                                <a:ext uri="{FF2B5EF4-FFF2-40B4-BE49-F238E27FC236}">
                                  <a16:creationId xmlns:a16="http://schemas.microsoft.com/office/drawing/2014/main" id="{D15E1F3A-BBC1-074C-AA34-A3581E8AB43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00600" y="641350"/>
                              <a:ext cx="577850" cy="317500"/>
                            </a:xfrm>
                            <a:prstGeom prst="round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34290" tIns="17145" rIns="34290" bIns="17145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>
                                <a:lnSpc>
                                  <a:spcPct val="106000"/>
                                </a:lnSpc>
                                <a:spcAft>
                                  <a:spcPts val="300"/>
                                </a:spcAft>
                              </a:pPr>
                              <a:r>
                                <a:rPr lang="en-US" sz="900">
                                  <a:solidFill>
                                    <a:srgbClr val="000000"/>
                                  </a:solidFill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Elgon</a:t>
                              </a:r>
                              <a:endParaRPr lang="en-UG"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7" name="Rectangle: Rounded Corners 30">
                              <a:extLst>
                                <a:ext uri="{FF2B5EF4-FFF2-40B4-BE49-F238E27FC236}">
                                  <a16:creationId xmlns:a16="http://schemas.microsoft.com/office/drawing/2014/main" id="{D884D84E-4AEF-8F4E-9D76-A4D824B17D1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549028" y="628650"/>
                              <a:ext cx="792213" cy="317500"/>
                            </a:xfrm>
                            <a:prstGeom prst="round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34290" tIns="17145" rIns="34290" bIns="17145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>
                                <a:lnSpc>
                                  <a:spcPct val="106000"/>
                                </a:lnSpc>
                                <a:spcAft>
                                  <a:spcPts val="300"/>
                                </a:spcAft>
                              </a:pPr>
                              <a:r>
                                <a:rPr lang="en-US" sz="900">
                                  <a:solidFill>
                                    <a:srgbClr val="000000"/>
                                  </a:solidFill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Mpologoma</a:t>
                              </a:r>
                              <a:endParaRPr lang="en-UG"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28" name="Straight Connector 27">
                              <a:extLst>
                                <a:ext uri="{FF2B5EF4-FFF2-40B4-BE49-F238E27FC236}">
                                  <a16:creationId xmlns:a16="http://schemas.microsoft.com/office/drawing/2014/main" id="{D5BEC90D-7CEE-C541-89A1-EBB59BBD351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832100" y="495300"/>
                              <a:ext cx="2901950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29" name="Connector: Elbow 32">
                              <a:extLst>
                                <a:ext uri="{FF2B5EF4-FFF2-40B4-BE49-F238E27FC236}">
                                  <a16:creationId xmlns:a16="http://schemas.microsoft.com/office/drawing/2014/main" id="{9BE6158A-4E67-ED45-BE29-B8E8C854CD49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2730500" y="495300"/>
                              <a:ext cx="209550" cy="165100"/>
                            </a:xfrm>
                            <a:prstGeom prst="bentConnector3">
                              <a:avLst>
                                <a:gd name="adj1" fmla="val 38889"/>
                              </a:avLst>
                            </a:prstGeom>
                            <a:ln w="3175">
                              <a:tailEnd type="triangle"/>
                            </a:ln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30" name="Connector: Elbow 33">
                              <a:extLst>
                                <a:ext uri="{FF2B5EF4-FFF2-40B4-BE49-F238E27FC236}">
                                  <a16:creationId xmlns:a16="http://schemas.microsoft.com/office/drawing/2014/main" id="{096E2595-CCE8-894A-80EF-17D124FA2DD5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3498850" y="488950"/>
                              <a:ext cx="171450" cy="165100"/>
                            </a:xfrm>
                            <a:prstGeom prst="bentConnector3">
                              <a:avLst>
                                <a:gd name="adj1" fmla="val 30555"/>
                              </a:avLst>
                            </a:prstGeom>
                            <a:ln w="3175">
                              <a:tailEnd type="triangle"/>
                            </a:ln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31" name="Connector: Elbow 34">
                              <a:extLst>
                                <a:ext uri="{FF2B5EF4-FFF2-40B4-BE49-F238E27FC236}">
                                  <a16:creationId xmlns:a16="http://schemas.microsoft.com/office/drawing/2014/main" id="{ED6256B7-9509-5646-88B4-E65075D07149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4127500" y="501650"/>
                              <a:ext cx="254000" cy="146050"/>
                            </a:xfrm>
                            <a:prstGeom prst="bentConnector3">
                              <a:avLst/>
                            </a:prstGeom>
                            <a:ln w="3175">
                              <a:tailEnd type="triangle"/>
                            </a:ln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32" name="Connector: Elbow 35">
                              <a:extLst>
                                <a:ext uri="{FF2B5EF4-FFF2-40B4-BE49-F238E27FC236}">
                                  <a16:creationId xmlns:a16="http://schemas.microsoft.com/office/drawing/2014/main" id="{B7D7CC5B-EB5C-B843-A69C-E156C008E02A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4889500" y="501650"/>
                              <a:ext cx="247650" cy="139700"/>
                            </a:xfrm>
                            <a:prstGeom prst="bentConnector3">
                              <a:avLst/>
                            </a:prstGeom>
                            <a:ln w="3175">
                              <a:tailEnd type="triangle"/>
                            </a:ln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33" name="Connector: Elbow 36">
                              <a:extLst>
                                <a:ext uri="{FF2B5EF4-FFF2-40B4-BE49-F238E27FC236}">
                                  <a16:creationId xmlns:a16="http://schemas.microsoft.com/office/drawing/2014/main" id="{AEFC6671-3242-5A40-BDC1-E1D6B20BE393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5581650" y="495300"/>
                              <a:ext cx="203200" cy="139700"/>
                            </a:xfrm>
                            <a:prstGeom prst="bentConnector3">
                              <a:avLst/>
                            </a:prstGeom>
                            <a:ln w="3175">
                              <a:tailEnd type="triangle"/>
                            </a:ln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</p:grpSp>
                    </p:grpSp>
                    <p:sp>
                      <p:nvSpPr>
                        <p:cNvPr id="18" name="Arrow: Down 21">
                          <a:extLst>
                            <a:ext uri="{FF2B5EF4-FFF2-40B4-BE49-F238E27FC236}">
                              <a16:creationId xmlns:a16="http://schemas.microsoft.com/office/drawing/2014/main" id="{6B07712A-31A4-3A46-90C3-5751409E1D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46400" y="1644650"/>
                          <a:ext cx="279400" cy="258966"/>
                        </a:xfrm>
                        <a:prstGeom prst="downArrow">
                          <a:avLst/>
                        </a:prstGeom>
                        <a:ln w="3175"/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34290" tIns="17145" rIns="34290" bIns="17145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 sz="2200"/>
                        </a:p>
                      </p:txBody>
                    </p:sp>
                    <p:sp>
                      <p:nvSpPr>
                        <p:cNvPr id="19" name="Arrow: Down 22">
                          <a:extLst>
                            <a:ext uri="{FF2B5EF4-FFF2-40B4-BE49-F238E27FC236}">
                              <a16:creationId xmlns:a16="http://schemas.microsoft.com/office/drawing/2014/main" id="{5BCFEC61-411B-4548-9131-6BE9E0D8AF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61100" y="1625600"/>
                          <a:ext cx="336550" cy="247650"/>
                        </a:xfrm>
                        <a:prstGeom prst="downArrow">
                          <a:avLst/>
                        </a:prstGeom>
                        <a:ln w="3175"/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34290" tIns="17145" rIns="34290" bIns="17145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 sz="2200"/>
                        </a:p>
                      </p:txBody>
                    </p:sp>
                    <p:sp>
                      <p:nvSpPr>
                        <p:cNvPr id="20" name="Arrow: Down 23">
                          <a:extLst>
                            <a:ext uri="{FF2B5EF4-FFF2-40B4-BE49-F238E27FC236}">
                              <a16:creationId xmlns:a16="http://schemas.microsoft.com/office/drawing/2014/main" id="{C39382C4-760D-7E4E-83A8-00C0C031A6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63000" y="1536700"/>
                          <a:ext cx="292100" cy="133350"/>
                        </a:xfrm>
                        <a:prstGeom prst="downArrow">
                          <a:avLst/>
                        </a:prstGeom>
                        <a:ln w="3175"/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34290" tIns="17145" rIns="34290" bIns="17145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 sz="2200"/>
                        </a:p>
                      </p:txBody>
                    </p:sp>
                  </p:grpSp>
                </p:grpSp>
              </p:grpSp>
            </p:grpSp>
          </p:grpSp>
        </p:grp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98F63C77-867E-4248-9AE7-C1CCBD9286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66" y="2448872"/>
            <a:ext cx="3115100" cy="3877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5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25" y="2"/>
            <a:ext cx="7886700" cy="98263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Thank you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7" y="982641"/>
            <a:ext cx="6991475" cy="54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34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568</Words>
  <Application>Microsoft Macintosh PowerPoint</Application>
  <PresentationFormat>Widescreen</PresentationFormat>
  <Paragraphs>83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Environmental Conservation Trust of Uganda ECOTRUST</vt:lpstr>
      <vt:lpstr>PowerPoint Presentation</vt:lpstr>
      <vt:lpstr>PowerPoint Presentation</vt:lpstr>
      <vt:lpstr>Landscape Restoration as a Business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Conservation Trust of Uganda ECOTRUST</dc:title>
  <dc:creator>Pauline  Nantongo</dc:creator>
  <cp:lastModifiedBy>Pauline  Nantongo</cp:lastModifiedBy>
  <cp:revision>5</cp:revision>
  <dcterms:created xsi:type="dcterms:W3CDTF">2021-05-06T05:56:38Z</dcterms:created>
  <dcterms:modified xsi:type="dcterms:W3CDTF">2021-10-08T08:59:08Z</dcterms:modified>
</cp:coreProperties>
</file>